
<file path=[Content_Types].xml><?xml version="1.0" encoding="utf-8"?>
<Types xmlns="http://schemas.openxmlformats.org/package/2006/content-types">
  <Default Extension="bin" ContentType="application/vnd.openxmlformats-officedocument.oleObject"/>
  <Default Extension="jpeg" ContentType="image/jpeg"/>
  <Default Extension="m4v" ContentType="video/mp4"/>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handoutMasterIdLst>
    <p:handoutMasterId r:id="rId31"/>
  </p:handoutMasterIdLst>
  <p:sldIdLst>
    <p:sldId id="417" r:id="rId2"/>
    <p:sldId id="439" r:id="rId3"/>
    <p:sldId id="483" r:id="rId4"/>
    <p:sldId id="441" r:id="rId5"/>
    <p:sldId id="464" r:id="rId6"/>
    <p:sldId id="465" r:id="rId7"/>
    <p:sldId id="484" r:id="rId8"/>
    <p:sldId id="485" r:id="rId9"/>
    <p:sldId id="486" r:id="rId10"/>
    <p:sldId id="463" r:id="rId11"/>
    <p:sldId id="487" r:id="rId12"/>
    <p:sldId id="468" r:id="rId13"/>
    <p:sldId id="461" r:id="rId14"/>
    <p:sldId id="469" r:id="rId15"/>
    <p:sldId id="466" r:id="rId16"/>
    <p:sldId id="481" r:id="rId17"/>
    <p:sldId id="470" r:id="rId18"/>
    <p:sldId id="472" r:id="rId19"/>
    <p:sldId id="471" r:id="rId20"/>
    <p:sldId id="473" r:id="rId21"/>
    <p:sldId id="474" r:id="rId22"/>
    <p:sldId id="475" r:id="rId23"/>
    <p:sldId id="480" r:id="rId24"/>
    <p:sldId id="477" r:id="rId25"/>
    <p:sldId id="476" r:id="rId26"/>
    <p:sldId id="478" r:id="rId27"/>
    <p:sldId id="479" r:id="rId28"/>
    <p:sldId id="4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7970659-8EFF-4274-A21A-DDD03F5FD602}">
          <p14:sldIdLst>
            <p14:sldId id="417"/>
            <p14:sldId id="439"/>
            <p14:sldId id="483"/>
            <p14:sldId id="441"/>
            <p14:sldId id="464"/>
            <p14:sldId id="465"/>
            <p14:sldId id="484"/>
            <p14:sldId id="485"/>
            <p14:sldId id="486"/>
            <p14:sldId id="463"/>
            <p14:sldId id="487"/>
          </p14:sldIdLst>
        </p14:section>
        <p14:section name="Abstract" id="{F54B9FED-AF3C-4EA0-8F42-AADDADADCA50}">
          <p14:sldIdLst>
            <p14:sldId id="468"/>
            <p14:sldId id="461"/>
            <p14:sldId id="469"/>
            <p14:sldId id="466"/>
            <p14:sldId id="481"/>
          </p14:sldIdLst>
        </p14:section>
        <p14:section name="Algorithm" id="{FBD6C8C7-1427-4C6E-9D30-65F33F161F02}">
          <p14:sldIdLst>
            <p14:sldId id="470"/>
            <p14:sldId id="472"/>
            <p14:sldId id="471"/>
            <p14:sldId id="473"/>
            <p14:sldId id="474"/>
            <p14:sldId id="475"/>
            <p14:sldId id="480"/>
            <p14:sldId id="477"/>
            <p14:sldId id="476"/>
            <p14:sldId id="478"/>
            <p14:sldId id="479"/>
          </p14:sldIdLst>
        </p14:section>
        <p14:section name="Alternative topics" id="{D6AF91BB-22C5-4ACD-B1BA-11E290AB9FA4}">
          <p14:sldIdLst>
            <p14:sldId id="482"/>
          </p14:sldIdLst>
        </p14:section>
        <p14:section name="End" id="{ABA716BF-3A5C-4ADB-94C9-CFEF84EBA2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38383"/>
    <a:srgbClr val="8FF1FB"/>
    <a:srgbClr val="00385F"/>
    <a:srgbClr val="0081DA"/>
    <a:srgbClr val="385D8A"/>
    <a:srgbClr val="17375E"/>
    <a:srgbClr val="FCFDFE"/>
    <a:srgbClr val="E0E8F5"/>
    <a:srgbClr val="E0E7F5"/>
    <a:srgbClr val="23395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5859" autoAdjust="0"/>
  </p:normalViewPr>
  <p:slideViewPr>
    <p:cSldViewPr>
      <p:cViewPr varScale="1">
        <p:scale>
          <a:sx n="100" d="100"/>
          <a:sy n="100" d="100"/>
        </p:scale>
        <p:origin x="168"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notesViewPr>
    <p:cSldViewPr>
      <p:cViewPr varScale="1">
        <p:scale>
          <a:sx n="56" d="100"/>
          <a:sy n="56" d="100"/>
        </p:scale>
        <p:origin x="259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18953001968501E-2"/>
          <c:y val="8.087234533631002E-2"/>
          <c:w val="0.90859667199803151"/>
          <c:h val="0.6222524444278843"/>
        </c:manualLayout>
      </c:layout>
      <c:lineChart>
        <c:grouping val="standard"/>
        <c:varyColors val="0"/>
        <c:ser>
          <c:idx val="0"/>
          <c:order val="0"/>
          <c:tx>
            <c:strRef>
              <c:f>Sheet1!$B$1</c:f>
              <c:strCache>
                <c:ptCount val="1"/>
                <c:pt idx="0">
                  <c:v>Linear Sequence</c:v>
                </c:pt>
              </c:strCache>
            </c:strRef>
          </c:tx>
          <c:spPr>
            <a:ln w="22225" cap="rnd">
              <a:solidFill>
                <a:schemeClr val="accent1"/>
              </a:solidFill>
              <a:round/>
            </a:ln>
            <a:effectLst/>
          </c:spPr>
          <c:marker>
            <c:symbol val="none"/>
          </c:marker>
          <c:cat>
            <c:numRef>
              <c:f>Sheet1!$A$2:$A$12</c:f>
              <c:numCache>
                <c:formatCode>0%</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Sheet1!$B$2:$B$12</c:f>
              <c:numCache>
                <c:formatCode>General</c:formatCode>
                <c:ptCount val="11"/>
                <c:pt idx="0">
                  <c:v>1</c:v>
                </c:pt>
                <c:pt idx="1">
                  <c:v>150</c:v>
                </c:pt>
                <c:pt idx="2">
                  <c:v>270</c:v>
                </c:pt>
                <c:pt idx="3">
                  <c:v>340</c:v>
                </c:pt>
                <c:pt idx="4">
                  <c:v>480</c:v>
                </c:pt>
                <c:pt idx="5">
                  <c:v>550</c:v>
                </c:pt>
                <c:pt idx="6">
                  <c:v>700</c:v>
                </c:pt>
                <c:pt idx="7">
                  <c:v>790</c:v>
                </c:pt>
                <c:pt idx="8">
                  <c:v>890</c:v>
                </c:pt>
                <c:pt idx="9">
                  <c:v>1000</c:v>
                </c:pt>
                <c:pt idx="10">
                  <c:v>1090</c:v>
                </c:pt>
              </c:numCache>
            </c:numRef>
          </c:val>
          <c:smooth val="0"/>
          <c:extLst>
            <c:ext xmlns:c16="http://schemas.microsoft.com/office/drawing/2014/chart" uri="{C3380CC4-5D6E-409C-BE32-E72D297353CC}">
              <c16:uniqueId val="{00000000-201D-4AA9-AE49-1F01D6AA6EDA}"/>
            </c:ext>
          </c:extLst>
        </c:ser>
        <c:ser>
          <c:idx val="1"/>
          <c:order val="1"/>
          <c:tx>
            <c:strRef>
              <c:f>Sheet1!$C$1</c:f>
              <c:strCache>
                <c:ptCount val="1"/>
                <c:pt idx="0">
                  <c:v>Binary Tree</c:v>
                </c:pt>
              </c:strCache>
            </c:strRef>
          </c:tx>
          <c:spPr>
            <a:ln w="22225" cap="rnd">
              <a:solidFill>
                <a:schemeClr val="accent2"/>
              </a:solidFill>
              <a:round/>
            </a:ln>
            <a:effectLst/>
          </c:spPr>
          <c:marker>
            <c:symbol val="none"/>
          </c:marker>
          <c:cat>
            <c:numRef>
              <c:f>Sheet1!$A$2:$A$12</c:f>
              <c:numCache>
                <c:formatCode>0%</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Sheet1!$C$2:$C$12</c:f>
              <c:numCache>
                <c:formatCode>General</c:formatCode>
                <c:ptCount val="11"/>
                <c:pt idx="0">
                  <c:v>1</c:v>
                </c:pt>
                <c:pt idx="1">
                  <c:v>3</c:v>
                </c:pt>
                <c:pt idx="2">
                  <c:v>7</c:v>
                </c:pt>
                <c:pt idx="3">
                  <c:v>15</c:v>
                </c:pt>
                <c:pt idx="4">
                  <c:v>32</c:v>
                </c:pt>
                <c:pt idx="5">
                  <c:v>68</c:v>
                </c:pt>
                <c:pt idx="6">
                  <c:v>131</c:v>
                </c:pt>
                <c:pt idx="7">
                  <c:v>240</c:v>
                </c:pt>
                <c:pt idx="8">
                  <c:v>510</c:v>
                </c:pt>
                <c:pt idx="9">
                  <c:v>1050</c:v>
                </c:pt>
                <c:pt idx="10">
                  <c:v>2100</c:v>
                </c:pt>
              </c:numCache>
            </c:numRef>
          </c:val>
          <c:smooth val="0"/>
          <c:extLst>
            <c:ext xmlns:c16="http://schemas.microsoft.com/office/drawing/2014/chart" uri="{C3380CC4-5D6E-409C-BE32-E72D297353CC}">
              <c16:uniqueId val="{00000001-201D-4AA9-AE49-1F01D6AA6EDA}"/>
            </c:ext>
          </c:extLst>
        </c:ser>
        <c:dLbls>
          <c:showLegendKey val="0"/>
          <c:showVal val="0"/>
          <c:showCatName val="0"/>
          <c:showSerName val="0"/>
          <c:showPercent val="0"/>
          <c:showBubbleSize val="0"/>
        </c:dLbls>
        <c:smooth val="0"/>
        <c:axId val="639141472"/>
        <c:axId val="639146568"/>
      </c:lineChart>
      <c:catAx>
        <c:axId val="6391414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639146568"/>
        <c:crosses val="autoZero"/>
        <c:auto val="1"/>
        <c:lblAlgn val="ctr"/>
        <c:lblOffset val="100"/>
        <c:noMultiLvlLbl val="0"/>
      </c:catAx>
      <c:valAx>
        <c:axId val="639146568"/>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63914147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3/14/2023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3114242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3/14/2023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339331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Tx/>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a:p>
        </p:txBody>
      </p:sp>
    </p:spTree>
    <p:extLst>
      <p:ext uri="{BB962C8B-B14F-4D97-AF65-F5344CB8AC3E}">
        <p14:creationId xmlns:p14="http://schemas.microsoft.com/office/powerpoint/2010/main" val="98825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SAE?</a:t>
            </a:r>
          </a:p>
          <a:p>
            <a:endParaRPr lang="en-US" sz="1400" dirty="0">
              <a:solidFill>
                <a:schemeClr val="bg1"/>
              </a:solidFill>
              <a:latin typeface="Gotham"/>
              <a:cs typeface="Arial" panose="020B0604020202020204" pitchFamily="34" charset="0"/>
            </a:endParaRPr>
          </a:p>
          <a:p>
            <a:r>
              <a:rPr lang="en-US" sz="1400" dirty="0">
                <a:solidFill>
                  <a:schemeClr val="bg1"/>
                </a:solidFill>
                <a:latin typeface="Gotham"/>
                <a:cs typeface="Arial" panose="020B0604020202020204" pitchFamily="34" charset="0"/>
              </a:rPr>
              <a:t>Anything that moves in the ride box that…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 vehicle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Has an animation profile</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an animated figure</a:t>
            </a:r>
          </a:p>
          <a:p>
            <a:endParaRPr lang="en-US" baseline="0" dirty="0"/>
          </a:p>
          <a:p>
            <a:r>
              <a:rPr lang="en-US" dirty="0"/>
              <a:t>Design considerations: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Creative development</a:t>
            </a:r>
          </a:p>
          <a:p>
            <a:pPr marL="342900" indent="-342900">
              <a:buFont typeface="Arial" panose="020B0604020202020204" pitchFamily="34" charset="0"/>
              <a:buChar char="•"/>
            </a:pPr>
            <a:r>
              <a:rPr lang="en-US" dirty="0"/>
              <a:t>Tight integration with ride vehicle </a:t>
            </a:r>
          </a:p>
          <a:p>
            <a:pPr marL="342900" indent="-342900">
              <a:buFont typeface="Arial" panose="020B0604020202020204" pitchFamily="34" charset="0"/>
              <a:buChar char="•"/>
            </a:pPr>
            <a:r>
              <a:rPr lang="en-US" dirty="0"/>
              <a:t>Wide variety of programming systems</a:t>
            </a:r>
          </a:p>
          <a:p>
            <a:pPr marL="342900" indent="-342900">
              <a:buFont typeface="Arial" panose="020B0604020202020204" pitchFamily="34" charset="0"/>
              <a:buChar char="•"/>
            </a:pPr>
            <a:r>
              <a:rPr lang="en-US" dirty="0"/>
              <a:t>Engineering factors and physics of motion.</a:t>
            </a:r>
          </a:p>
          <a:p>
            <a:endParaRPr lang="en-US" baseline="0" dirty="0"/>
          </a:p>
        </p:txBody>
      </p:sp>
    </p:spTree>
    <p:extLst>
      <p:ext uri="{BB962C8B-B14F-4D97-AF65-F5344CB8AC3E}">
        <p14:creationId xmlns:p14="http://schemas.microsoft.com/office/powerpoint/2010/main" val="167216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Autonomously guided vehicles exist in several forms at several parks. Some of the more basic forms, such as Luigi’s </a:t>
            </a:r>
            <a:r>
              <a:rPr lang="en-US" baseline="0" dirty="0" err="1"/>
              <a:t>Rollickin</a:t>
            </a:r>
            <a:r>
              <a:rPr lang="en-US" baseline="0" dirty="0"/>
              <a:t>’ Roadsters at Disney’s California Adventure include a pre-programmed path with little response to surrounding input. Other attractions, such as Universal’s Skull Island: Reign of Kong and Fast &amp; Furious: Supercharged, use preprogrammed paths with various levels of responses to surrounding input.  In all of these attractions, the AGVs come to a complete stop at a pre-determined load station.</a:t>
            </a:r>
          </a:p>
          <a:p>
            <a:endParaRPr lang="en-US" baseline="0" dirty="0"/>
          </a:p>
          <a:p>
            <a:r>
              <a:rPr lang="en-US" baseline="0" dirty="0"/>
              <a:t>An innovative attraction we were developing used AGVs moving in a complex carousel motion in a continuous motion. The attraction never stops moving, even as guests exit and enter the vehicles.  New vehicles are introduced the carousel pattern and then exit 4 minutes later.  This requires constant adjustment to the vehicle motion paths.</a:t>
            </a:r>
          </a:p>
          <a:p>
            <a:endParaRPr lang="en-US" baseline="0" dirty="0"/>
          </a:p>
          <a:p>
            <a:r>
              <a:rPr lang="en-US" baseline="0" dirty="0"/>
              <a:t>Further complicating the concept is the notion of what to do when a vehicle must exit early (e.g. due to a Code V), or if a vehicle breaks down and comes to a stop. Rather than requiring the entire attraction to stop, using AI and autonomous pathfinding solutions would allow the other vehicles to adapt to the new obstacle, and even clear a path for an AGV “tow truck” to come in, hook up to the dead vehicle and move it to safety.</a:t>
            </a:r>
          </a:p>
        </p:txBody>
      </p:sp>
    </p:spTree>
    <p:extLst>
      <p:ext uri="{BB962C8B-B14F-4D97-AF65-F5344CB8AC3E}">
        <p14:creationId xmlns:p14="http://schemas.microsoft.com/office/powerpoint/2010/main" val="191677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904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907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37050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63398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28987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47128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715608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85170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What does</a:t>
            </a:r>
            <a:r>
              <a:rPr lang="en-US" sz="1200" b="0" kern="1200" baseline="0" dirty="0">
                <a:solidFill>
                  <a:schemeClr val="tx1"/>
                </a:solidFill>
                <a:effectLst/>
                <a:latin typeface="+mn-lt"/>
                <a:ea typeface="+mn-ea"/>
                <a:cs typeface="+mn-cs"/>
              </a:rPr>
              <a:t> it actually feel like to be eaten by a giant robot?</a:t>
            </a:r>
          </a:p>
          <a:p>
            <a:r>
              <a:rPr lang="en-US" sz="1200" b="0" kern="1200" baseline="0" dirty="0">
                <a:solidFill>
                  <a:schemeClr val="tx1"/>
                </a:solidFill>
                <a:effectLst/>
                <a:latin typeface="+mn-lt"/>
                <a:ea typeface="+mn-ea"/>
                <a:cs typeface="+mn-cs"/>
              </a:rPr>
              <a:t>[Transformers video]</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How would your body respond to being blown into the spirit realm?</a:t>
            </a:r>
          </a:p>
          <a:p>
            <a:r>
              <a:rPr lang="en-US" sz="1200" b="0" kern="1200" baseline="0" dirty="0">
                <a:solidFill>
                  <a:schemeClr val="tx1"/>
                </a:solidFill>
                <a:effectLst/>
                <a:latin typeface="+mn-lt"/>
                <a:ea typeface="+mn-ea"/>
                <a:cs typeface="+mn-cs"/>
              </a:rPr>
              <a:t>[KFP video]</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And how much water spray would hit you if you drove head first into the East River?</a:t>
            </a:r>
          </a:p>
          <a:p>
            <a:r>
              <a:rPr lang="en-US" sz="1200" b="0" kern="1200" baseline="0" dirty="0">
                <a:solidFill>
                  <a:schemeClr val="tx1"/>
                </a:solidFill>
                <a:effectLst/>
                <a:latin typeface="+mn-lt"/>
                <a:ea typeface="+mn-ea"/>
                <a:cs typeface="+mn-cs"/>
              </a:rPr>
              <a:t>[Jimmy Fallon]</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These are the questions asked and answered by a Show Programmer.</a:t>
            </a:r>
            <a:endParaRPr lang="en-US" sz="1200" b="0" kern="1200" dirty="0">
              <a:solidFill>
                <a:schemeClr val="tx1"/>
              </a:solidFill>
              <a:effectLst/>
              <a:latin typeface="+mn-lt"/>
              <a:ea typeface="+mn-ea"/>
              <a:cs typeface="+mn-cs"/>
            </a:endParaRPr>
          </a:p>
        </p:txBody>
      </p:sp>
      <p:sp>
        <p:nvSpPr>
          <p:cNvPr id="5" name="Slide Image Placeholder 4"/>
          <p:cNvSpPr>
            <a:spLocks noGrp="1" noRot="1" noChangeAspect="1"/>
          </p:cNvSpPr>
          <p:nvPr>
            <p:ph type="sldImg"/>
          </p:nvPr>
        </p:nvSpPr>
        <p:spPr>
          <a:xfrm>
            <a:off x="15875" y="503238"/>
            <a:ext cx="4191000" cy="2359025"/>
          </a:xfrm>
        </p:spPr>
      </p:sp>
    </p:spTree>
    <p:extLst>
      <p:ext uri="{BB962C8B-B14F-4D97-AF65-F5344CB8AC3E}">
        <p14:creationId xmlns:p14="http://schemas.microsoft.com/office/powerpoint/2010/main" val="3372756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95205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01159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613020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700905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708800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178084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506594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40151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you might be wondering, how do you</a:t>
            </a:r>
            <a:r>
              <a:rPr lang="en-US" baseline="0" dirty="0"/>
              <a:t> animate a ride vehicle</a:t>
            </a:r>
            <a:r>
              <a:rPr lang="en-US" dirty="0"/>
              <a:t>?</a:t>
            </a:r>
            <a:endParaRPr lang="en-US" baseline="0" dirty="0"/>
          </a:p>
          <a:p>
            <a:endParaRPr lang="en-US" baseline="0" dirty="0"/>
          </a:p>
          <a:p>
            <a:r>
              <a:rPr lang="en-US" baseline="0" dirty="0"/>
              <a:t>NOTES:</a:t>
            </a:r>
          </a:p>
          <a:p>
            <a:r>
              <a:rPr lang="en-US" baseline="0" dirty="0"/>
              <a:t>- Define Pitch, Roll, Heave, &amp; Yaw</a:t>
            </a:r>
          </a:p>
          <a:p>
            <a:endParaRPr lang="en-US" dirty="0"/>
          </a:p>
          <a:p>
            <a:r>
              <a:rPr lang="en-US" dirty="0"/>
              <a:t>Vehicle motion</a:t>
            </a:r>
          </a:p>
          <a:p>
            <a:r>
              <a:rPr lang="en-US" dirty="0"/>
              <a:t>Show</a:t>
            </a:r>
            <a:r>
              <a:rPr lang="en-US" baseline="0" dirty="0"/>
              <a:t> Action Equipment</a:t>
            </a:r>
          </a:p>
          <a:p>
            <a:r>
              <a:rPr lang="en-US" baseline="0" dirty="0"/>
              <a:t>Special Effects Timing</a:t>
            </a:r>
          </a:p>
          <a:p>
            <a:r>
              <a:rPr lang="en-US" baseline="0" dirty="0"/>
              <a:t>Show Sequencing</a:t>
            </a:r>
          </a:p>
          <a:p>
            <a:r>
              <a:rPr lang="en-US" baseline="0" dirty="0"/>
              <a:t>Coaster timing</a:t>
            </a:r>
          </a:p>
          <a:p>
            <a:endParaRPr lang="en-US" baseline="0" dirty="0"/>
          </a:p>
          <a:p>
            <a:r>
              <a:rPr lang="en-US" baseline="0" dirty="0"/>
              <a:t>If you have a vehicle or any equipment that has to move to a particular timing and rhythm, the show programmer programs that timing.</a:t>
            </a:r>
            <a:endParaRPr lang="en-US" dirty="0"/>
          </a:p>
          <a:p>
            <a:endParaRPr lang="en-US" dirty="0"/>
          </a:p>
          <a:p>
            <a:r>
              <a:rPr lang="en-US" dirty="0"/>
              <a:t>The Creative Director writes the story, the Attraction Designer creates the space, the engineers design the ride vehicle. The Show Programmer tells the story with the motion of the vehicle through that attraction space. We are integral to the process.</a:t>
            </a:r>
          </a:p>
        </p:txBody>
      </p:sp>
    </p:spTree>
    <p:extLst>
      <p:ext uri="{BB962C8B-B14F-4D97-AF65-F5344CB8AC3E}">
        <p14:creationId xmlns:p14="http://schemas.microsoft.com/office/powerpoint/2010/main" val="2349042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Timing of show scenes and the elements throughout the attraction</a:t>
            </a:r>
          </a:p>
          <a:p>
            <a:pPr>
              <a:spcBef>
                <a:spcPts val="200"/>
              </a:spcBef>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Start and end cues of: </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SAE &amp; Figures</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Special Effects</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Lighting</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Audio</a:t>
            </a:r>
          </a:p>
          <a:p>
            <a:pPr marL="742950" lvl="1"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Most timing is triggered by the start of an event, a scene, or a ride sensor</a:t>
            </a:r>
          </a:p>
          <a:p>
            <a:pPr marL="285750"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Delay times between the trigger and the actual cue are require finessing</a:t>
            </a:r>
          </a:p>
          <a:p>
            <a:pPr marL="285750"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We also synchronize events like an animated figures movements with audio</a:t>
            </a:r>
          </a:p>
          <a:p>
            <a:endParaRPr lang="en-US" baseline="0" dirty="0"/>
          </a:p>
          <a:p>
            <a:endParaRPr lang="en-US" baseline="0" dirty="0"/>
          </a:p>
        </p:txBody>
      </p:sp>
    </p:spTree>
    <p:extLst>
      <p:ext uri="{BB962C8B-B14F-4D97-AF65-F5344CB8AC3E}">
        <p14:creationId xmlns:p14="http://schemas.microsoft.com/office/powerpoint/2010/main" val="3181588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Timing of show scenes and the elements throughout the attraction</a:t>
            </a:r>
          </a:p>
          <a:p>
            <a:pPr>
              <a:spcBef>
                <a:spcPts val="200"/>
              </a:spcBef>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Start and end cues of: </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SAE &amp; Figures</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Special Effects</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Lighting</a:t>
            </a:r>
          </a:p>
          <a:p>
            <a:pPr marL="742950" lvl="1"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Audio</a:t>
            </a:r>
          </a:p>
          <a:p>
            <a:pPr marL="742950" lvl="1"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Most timing is triggered by the start of an event, a scene, or a ride sensor</a:t>
            </a:r>
          </a:p>
          <a:p>
            <a:pPr marL="285750"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Delay times between the trigger and the actual cue are require finessing</a:t>
            </a:r>
          </a:p>
          <a:p>
            <a:pPr marL="285750" indent="-285750">
              <a:spcBef>
                <a:spcPts val="200"/>
              </a:spcBef>
              <a:buFont typeface="Arial" panose="020B0604020202020204" pitchFamily="34" charset="0"/>
              <a:buChar char="•"/>
            </a:pPr>
            <a:endParaRPr lang="en-US" sz="400" dirty="0">
              <a:solidFill>
                <a:schemeClr val="bg1"/>
              </a:solidFill>
              <a:latin typeface="Gotham"/>
              <a:cs typeface="Arial" panose="020B0604020202020204" pitchFamily="34" charset="0"/>
            </a:endParaRPr>
          </a:p>
          <a:p>
            <a:pPr marL="285750" indent="-285750">
              <a:spcBef>
                <a:spcPts val="200"/>
              </a:spcBef>
              <a:buFont typeface="Arial" panose="020B0604020202020204" pitchFamily="34" charset="0"/>
              <a:buChar char="•"/>
            </a:pPr>
            <a:r>
              <a:rPr lang="en-US" dirty="0">
                <a:solidFill>
                  <a:schemeClr val="bg1"/>
                </a:solidFill>
                <a:latin typeface="Gotham"/>
                <a:cs typeface="Arial" panose="020B0604020202020204" pitchFamily="34" charset="0"/>
              </a:rPr>
              <a:t>We also synchronize events like an animated figures movements with audio</a:t>
            </a:r>
          </a:p>
          <a:p>
            <a:endParaRPr lang="en-US" baseline="0" dirty="0"/>
          </a:p>
          <a:p>
            <a:endParaRPr lang="en-US" baseline="0" dirty="0"/>
          </a:p>
        </p:txBody>
      </p:sp>
    </p:spTree>
    <p:extLst>
      <p:ext uri="{BB962C8B-B14F-4D97-AF65-F5344CB8AC3E}">
        <p14:creationId xmlns:p14="http://schemas.microsoft.com/office/powerpoint/2010/main" val="191644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SAE?</a:t>
            </a:r>
          </a:p>
          <a:p>
            <a:endParaRPr lang="en-US" sz="1400" dirty="0">
              <a:solidFill>
                <a:schemeClr val="bg1"/>
              </a:solidFill>
              <a:latin typeface="Gotham"/>
              <a:cs typeface="Arial" panose="020B0604020202020204" pitchFamily="34" charset="0"/>
            </a:endParaRPr>
          </a:p>
          <a:p>
            <a:r>
              <a:rPr lang="en-US" sz="1400" dirty="0">
                <a:solidFill>
                  <a:schemeClr val="bg1"/>
                </a:solidFill>
                <a:latin typeface="Gotham"/>
                <a:cs typeface="Arial" panose="020B0604020202020204" pitchFamily="34" charset="0"/>
              </a:rPr>
              <a:t>Anything that moves in the ride box that…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 vehicle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Has an animation profile</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an animated figure</a:t>
            </a:r>
          </a:p>
          <a:p>
            <a:endParaRPr lang="en-US" baseline="0" dirty="0"/>
          </a:p>
          <a:p>
            <a:r>
              <a:rPr lang="en-US" dirty="0"/>
              <a:t>Design considerations: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Creative development</a:t>
            </a:r>
          </a:p>
          <a:p>
            <a:pPr marL="342900" indent="-342900">
              <a:buFont typeface="Arial" panose="020B0604020202020204" pitchFamily="34" charset="0"/>
              <a:buChar char="•"/>
            </a:pPr>
            <a:r>
              <a:rPr lang="en-US" dirty="0"/>
              <a:t>Tight integration with ride vehicle </a:t>
            </a:r>
          </a:p>
          <a:p>
            <a:pPr marL="342900" indent="-342900">
              <a:buFont typeface="Arial" panose="020B0604020202020204" pitchFamily="34" charset="0"/>
              <a:buChar char="•"/>
            </a:pPr>
            <a:r>
              <a:rPr lang="en-US" dirty="0"/>
              <a:t>Wide variety of programming systems</a:t>
            </a:r>
          </a:p>
          <a:p>
            <a:pPr marL="342900" indent="-342900">
              <a:buFont typeface="Arial" panose="020B0604020202020204" pitchFamily="34" charset="0"/>
              <a:buChar char="•"/>
            </a:pPr>
            <a:r>
              <a:rPr lang="en-US" dirty="0"/>
              <a:t>Engineering factors and physics of motion.</a:t>
            </a:r>
          </a:p>
          <a:p>
            <a:endParaRPr lang="en-US" baseline="0" dirty="0"/>
          </a:p>
        </p:txBody>
      </p:sp>
    </p:spTree>
    <p:extLst>
      <p:ext uri="{BB962C8B-B14F-4D97-AF65-F5344CB8AC3E}">
        <p14:creationId xmlns:p14="http://schemas.microsoft.com/office/powerpoint/2010/main" val="213172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SAE?</a:t>
            </a:r>
          </a:p>
          <a:p>
            <a:endParaRPr lang="en-US" sz="1400" dirty="0">
              <a:solidFill>
                <a:schemeClr val="bg1"/>
              </a:solidFill>
              <a:latin typeface="Gotham"/>
              <a:cs typeface="Arial" panose="020B0604020202020204" pitchFamily="34" charset="0"/>
            </a:endParaRPr>
          </a:p>
          <a:p>
            <a:r>
              <a:rPr lang="en-US" sz="1400" dirty="0">
                <a:solidFill>
                  <a:schemeClr val="bg1"/>
                </a:solidFill>
                <a:latin typeface="Gotham"/>
                <a:cs typeface="Arial" panose="020B0604020202020204" pitchFamily="34" charset="0"/>
              </a:rPr>
              <a:t>Anything that moves in the ride box that…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 vehicle </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Has an animation profile</a:t>
            </a:r>
          </a:p>
          <a:p>
            <a:pPr marL="342900" indent="-342900">
              <a:buFont typeface="Arial" panose="020B0604020202020204" pitchFamily="34" charset="0"/>
              <a:buChar char="•"/>
            </a:pPr>
            <a:r>
              <a:rPr lang="en-US" dirty="0">
                <a:solidFill>
                  <a:schemeClr val="bg1"/>
                </a:solidFill>
                <a:latin typeface="Gotham"/>
                <a:cs typeface="Arial" panose="020B0604020202020204" pitchFamily="34" charset="0"/>
              </a:rPr>
              <a:t>Isn’t an animated figure</a:t>
            </a:r>
          </a:p>
          <a:p>
            <a:endParaRPr lang="en-US" baseline="0" dirty="0"/>
          </a:p>
          <a:p>
            <a:r>
              <a:rPr lang="en-US" dirty="0"/>
              <a:t>Design considerations: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Creative development</a:t>
            </a:r>
          </a:p>
          <a:p>
            <a:pPr marL="342900" indent="-342900">
              <a:buFont typeface="Arial" panose="020B0604020202020204" pitchFamily="34" charset="0"/>
              <a:buChar char="•"/>
            </a:pPr>
            <a:r>
              <a:rPr lang="en-US" dirty="0"/>
              <a:t>Tight integration with ride vehicle </a:t>
            </a:r>
          </a:p>
          <a:p>
            <a:pPr marL="342900" indent="-342900">
              <a:buFont typeface="Arial" panose="020B0604020202020204" pitchFamily="34" charset="0"/>
              <a:buChar char="•"/>
            </a:pPr>
            <a:r>
              <a:rPr lang="en-US" dirty="0"/>
              <a:t>Wide variety of programming systems</a:t>
            </a:r>
          </a:p>
          <a:p>
            <a:pPr marL="342900" indent="-342900">
              <a:buFont typeface="Arial" panose="020B0604020202020204" pitchFamily="34" charset="0"/>
              <a:buChar char="•"/>
            </a:pPr>
            <a:r>
              <a:rPr lang="en-US" dirty="0"/>
              <a:t>Engineering factors and physics of motion.</a:t>
            </a:r>
          </a:p>
          <a:p>
            <a:endParaRPr lang="en-US" baseline="0" dirty="0"/>
          </a:p>
        </p:txBody>
      </p:sp>
    </p:spTree>
    <p:extLst>
      <p:ext uri="{BB962C8B-B14F-4D97-AF65-F5344CB8AC3E}">
        <p14:creationId xmlns:p14="http://schemas.microsoft.com/office/powerpoint/2010/main" val="337050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bg1"/>
                </a:solidFill>
                <a:effectLst>
                  <a:outerShdw blurRad="38100" dist="38100" dir="2700000" algn="tl">
                    <a:srgbClr val="000000">
                      <a:alpha val="43137"/>
                    </a:srgbClr>
                  </a:outerShdw>
                </a:effectLst>
              </a:rPr>
              <a:t>During</a:t>
            </a:r>
            <a:r>
              <a:rPr lang="en-US" baseline="0" dirty="0">
                <a:solidFill>
                  <a:schemeClr val="bg1"/>
                </a:solidFill>
                <a:effectLst>
                  <a:outerShdw blurRad="38100" dist="38100" dir="2700000" algn="tl">
                    <a:srgbClr val="000000">
                      <a:alpha val="43137"/>
                    </a:srgbClr>
                  </a:outerShdw>
                </a:effectLst>
              </a:rPr>
              <a:t> early phases of attraction design, it’s valuable to see heat maps of the show set design to highlight where the guests’ line of sight will be focused. This demonstrates the most likely locations that park guests will be looking during a ride, and the duration that their attention is focused. This allows attraction designers to place meaningful visuals in the highest impact locations, as well as areas to reduce costs by minimizing expensive decorations and prop-making.</a:t>
            </a:r>
          </a:p>
          <a:p>
            <a:endParaRPr lang="en-US" baseline="0" dirty="0">
              <a:solidFill>
                <a:schemeClr val="bg1"/>
              </a:solidFill>
              <a:effectLst>
                <a:outerShdw blurRad="38100" dist="38100" dir="2700000" algn="tl">
                  <a:srgbClr val="000000">
                    <a:alpha val="43137"/>
                  </a:srgbClr>
                </a:outerShdw>
              </a:effectLst>
            </a:endParaRPr>
          </a:p>
          <a:p>
            <a:r>
              <a:rPr lang="en-US" baseline="0" dirty="0">
                <a:solidFill>
                  <a:schemeClr val="bg1"/>
                </a:solidFill>
                <a:effectLst>
                  <a:outerShdw blurRad="38100" dist="38100" dir="2700000" algn="tl">
                    <a:srgbClr val="000000">
                      <a:alpha val="43137"/>
                    </a:srgbClr>
                  </a:outerShdw>
                </a:effectLst>
              </a:rPr>
              <a:t>Heat maps were generated by projecting rays from the virtual camera mounted from the guests perspective on the KUKA-robot </a:t>
            </a:r>
            <a:r>
              <a:rPr lang="en-US" baseline="0" dirty="0" err="1">
                <a:solidFill>
                  <a:schemeClr val="bg1"/>
                </a:solidFill>
                <a:effectLst>
                  <a:outerShdw blurRad="38100" dist="38100" dir="2700000" algn="tl">
                    <a:srgbClr val="000000">
                      <a:alpha val="43137"/>
                    </a:srgbClr>
                  </a:outerShdw>
                </a:effectLst>
              </a:rPr>
              <a:t>toolpoint</a:t>
            </a:r>
            <a:r>
              <a:rPr lang="en-US" baseline="0" dirty="0">
                <a:solidFill>
                  <a:schemeClr val="bg1"/>
                </a:solidFill>
                <a:effectLst>
                  <a:outerShdw blurRad="38100" dist="38100" dir="2700000" algn="tl">
                    <a:srgbClr val="000000">
                      <a:alpha val="43137"/>
                    </a:srgbClr>
                  </a:outerShdw>
                </a:effectLst>
              </a:rPr>
              <a:t>. The duration of visibility, distance from the camera, and minimum angle from center were stored as Red, Green, and Blue vertex color values, respectively, on the show set model surface.</a:t>
            </a: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247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development of roller coasters includes design of the surrounding land area</a:t>
            </a:r>
            <a:r>
              <a:rPr lang="en-US" baseline="0" dirty="0"/>
              <a:t> and buildings. One risk factor of coasters is the possibility of objects being ejected from guest pockets or hands and damaging surrounding structures, or impacting guests.  A trajectory study of typical objects ejected from roller coasters allows designers to design walking paths to avoid potential landing zones, and included themed coverage when walking paths must pass through an impact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requires an accurate digital twin of the roller coaster based on precise models of the coaster vehicle, track, and engineering data that gives accurate velocity information of the coaster along the entire length of the track. This digital twin is also used to simulate the control of the vehicle by having the PLC link to Unreal directly, providing both virtual testing of the PLC controls as well as the show performance.</a:t>
            </a:r>
            <a:endParaRPr lang="en-US" dirty="0"/>
          </a:p>
        </p:txBody>
      </p:sp>
    </p:spTree>
    <p:extLst>
      <p:ext uri="{BB962C8B-B14F-4D97-AF65-F5344CB8AC3E}">
        <p14:creationId xmlns:p14="http://schemas.microsoft.com/office/powerpoint/2010/main" val="2833241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9" y="0"/>
            <a:ext cx="12094903" cy="6858000"/>
          </a:xfrm>
          <a:prstGeom prst="rect">
            <a:avLst/>
          </a:prstGeom>
        </p:spPr>
      </p:pic>
      <p:sp>
        <p:nvSpPr>
          <p:cNvPr id="2" name="Title 1"/>
          <p:cNvSpPr>
            <a:spLocks noGrp="1"/>
          </p:cNvSpPr>
          <p:nvPr>
            <p:ph type="ctrTitle" hasCustomPrompt="1"/>
          </p:nvPr>
        </p:nvSpPr>
        <p:spPr>
          <a:xfrm>
            <a:off x="3454401" y="685803"/>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1"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Slide Title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274641"/>
            <a:ext cx="2743200" cy="5851525"/>
          </a:xfrm>
        </p:spPr>
        <p:txBody>
          <a:bodyPr vert="eaVert"/>
          <a:lstStyle/>
          <a:p>
            <a:r>
              <a:rPr lang="en-US" dirty="0"/>
              <a:t>Click To Edit Slide Title</a:t>
            </a:r>
          </a:p>
        </p:txBody>
      </p:sp>
      <p:sp>
        <p:nvSpPr>
          <p:cNvPr id="3" name="Vertical Text Placeholder 2"/>
          <p:cNvSpPr>
            <a:spLocks noGrp="1"/>
          </p:cNvSpPr>
          <p:nvPr>
            <p:ph type="body" orient="vert" idx="1"/>
          </p:nvPr>
        </p:nvSpPr>
        <p:spPr>
          <a:xfrm>
            <a:off x="1016000" y="274641"/>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Slide Title</a:t>
            </a:r>
          </a:p>
        </p:txBody>
      </p:sp>
      <p:sp>
        <p:nvSpPr>
          <p:cNvPr id="3" name="Date Placeholder 2"/>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492861858"/>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810614"/>
          </a:xfrm>
          <a:prstGeom prst="rect">
            <a:avLst/>
          </a:prstGeom>
        </p:spPr>
      </p:pic>
      <p:sp>
        <p:nvSpPr>
          <p:cNvPr id="2" name="Title 1"/>
          <p:cNvSpPr>
            <a:spLocks noGrp="1"/>
          </p:cNvSpPr>
          <p:nvPr>
            <p:ph type="title" hasCustomPrompt="1"/>
          </p:nvPr>
        </p:nvSpPr>
        <p:spPr>
          <a:xfrm>
            <a:off x="4978400" y="1207477"/>
            <a:ext cx="6908800" cy="2209800"/>
          </a:xfrm>
        </p:spPr>
        <p:txBody>
          <a:bodyPr anchor="t" anchorCtr="0"/>
          <a:lstStyle>
            <a:lvl1pPr algn="r">
              <a:defRPr sz="4000" b="1" cap="small" baseline="0">
                <a:solidFill>
                  <a:srgbClr val="003300"/>
                </a:solidFill>
              </a:defRPr>
            </a:lvl1pPr>
          </a:lstStyle>
          <a:p>
            <a:r>
              <a:rPr lang="en-US" dirty="0"/>
              <a:t>Click to edit section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Unanim">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810614"/>
          </a:xfrm>
          <a:prstGeom prst="rect">
            <a:avLst/>
          </a:prstGeom>
        </p:spPr>
      </p:pic>
      <p:sp>
        <p:nvSpPr>
          <p:cNvPr id="2" name="Title 1"/>
          <p:cNvSpPr>
            <a:spLocks noGrp="1"/>
          </p:cNvSpPr>
          <p:nvPr>
            <p:ph type="title" hasCustomPrompt="1"/>
          </p:nvPr>
        </p:nvSpPr>
        <p:spPr>
          <a:xfrm>
            <a:off x="4978400" y="1207477"/>
            <a:ext cx="6908800" cy="2209800"/>
          </a:xfrm>
        </p:spPr>
        <p:txBody>
          <a:bodyPr anchor="t" anchorCtr="0"/>
          <a:lstStyle>
            <a:lvl1pPr algn="r">
              <a:defRPr sz="4000" b="1" cap="small" baseline="0">
                <a:solidFill>
                  <a:srgbClr val="003300"/>
                </a:solidFill>
              </a:defRPr>
            </a:lvl1pPr>
          </a:lstStyle>
          <a:p>
            <a:r>
              <a:rPr lang="en-US" dirty="0"/>
              <a:t>Click to edit section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887537751"/>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Slide Title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3"/>
            <a:ext cx="28448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838200" y="2362200"/>
            <a:ext cx="11353800" cy="2438400"/>
          </a:xfrm>
          <a:prstGeom prst="rect">
            <a:avLst/>
          </a:prstGeom>
          <a:gradFill>
            <a:gsLst>
              <a:gs pos="0">
                <a:srgbClr val="5298CE"/>
              </a:gs>
              <a:gs pos="100000">
                <a:srgbClr val="23395E"/>
              </a:gs>
              <a:gs pos="100000">
                <a:srgbClr val="23395E"/>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Slide Title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3"/>
            <a:ext cx="2844800" cy="365125"/>
          </a:xfrm>
        </p:spPr>
        <p:txBody>
          <a:bodyPr/>
          <a:lstStyle/>
          <a:p>
            <a:fld id="{33D6E5A2-EC83-451F-A719-9AC1370DD5CF}"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35877" cy="6858000"/>
          </a:xfrm>
          <a:prstGeom prst="rect">
            <a:avLst/>
          </a:prstGeom>
          <a:effectLst>
            <a:outerShdw blurRad="127000" dist="38100" sx="101000" sy="101000" algn="l" rotWithShape="0">
              <a:prstClr val="black">
                <a:alpha val="40000"/>
              </a:prstClr>
            </a:outerShdw>
          </a:effectLst>
        </p:spPr>
      </p:pic>
      <p:sp>
        <p:nvSpPr>
          <p:cNvPr id="11" name="Rectangle 10"/>
          <p:cNvSpPr/>
          <p:nvPr userDrawn="1"/>
        </p:nvSpPr>
        <p:spPr>
          <a:xfrm>
            <a:off x="838198" y="23164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p:cNvSpPr/>
          <p:nvPr userDrawn="1"/>
        </p:nvSpPr>
        <p:spPr>
          <a:xfrm>
            <a:off x="838199" y="48006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itle 1"/>
          <p:cNvSpPr txBox="1">
            <a:spLocks/>
          </p:cNvSpPr>
          <p:nvPr userDrawn="1"/>
        </p:nvSpPr>
        <p:spPr>
          <a:xfrm>
            <a:off x="4953000" y="68044"/>
            <a:ext cx="70866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Ride &amp; Show Programming</a:t>
            </a:r>
          </a:p>
        </p:txBody>
      </p:sp>
    </p:spTree>
    <p:extLst>
      <p:ext uri="{BB962C8B-B14F-4D97-AF65-F5344CB8AC3E}">
        <p14:creationId xmlns:p14="http://schemas.microsoft.com/office/powerpoint/2010/main" val="31586153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838200" y="990600"/>
            <a:ext cx="11353800" cy="5289553"/>
          </a:xfrm>
          <a:prstGeom prst="rect">
            <a:avLst/>
          </a:prstGeom>
          <a:gradFill>
            <a:gsLst>
              <a:gs pos="0">
                <a:srgbClr val="5298CE"/>
              </a:gs>
              <a:gs pos="100000">
                <a:srgbClr val="23395E"/>
              </a:gs>
              <a:gs pos="100000">
                <a:srgbClr val="23395E"/>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Slide Title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3"/>
            <a:ext cx="2844800" cy="365125"/>
          </a:xfrm>
        </p:spPr>
        <p:txBody>
          <a:bodyPr/>
          <a:lstStyle/>
          <a:p>
            <a:fld id="{33D6E5A2-EC83-451F-A719-9AC1370DD5CF}"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35877" cy="6858000"/>
          </a:xfrm>
          <a:prstGeom prst="rect">
            <a:avLst/>
          </a:prstGeom>
          <a:effectLst>
            <a:outerShdw blurRad="127000" dist="38100" sx="101000" sy="101000" algn="l" rotWithShape="0">
              <a:prstClr val="black">
                <a:alpha val="40000"/>
              </a:prstClr>
            </a:outerShdw>
          </a:effectLst>
        </p:spPr>
      </p:pic>
    </p:spTree>
    <p:extLst>
      <p:ext uri="{BB962C8B-B14F-4D97-AF65-F5344CB8AC3E}">
        <p14:creationId xmlns:p14="http://schemas.microsoft.com/office/powerpoint/2010/main" val="1662767042"/>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Content Placeholder 2"/>
          <p:cNvSpPr>
            <a:spLocks noGrp="1"/>
          </p:cNvSpPr>
          <p:nvPr>
            <p:ph sz="half" idx="1"/>
          </p:nvPr>
        </p:nvSpPr>
        <p:spPr>
          <a:xfrm>
            <a:off x="9144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273050"/>
            <a:ext cx="4011084" cy="1162050"/>
          </a:xfrm>
        </p:spPr>
        <p:txBody>
          <a:bodyPr anchor="b"/>
          <a:lstStyle>
            <a:lvl1pPr algn="l">
              <a:defRPr sz="2000" b="1"/>
            </a:lvl1pPr>
          </a:lstStyle>
          <a:p>
            <a:r>
              <a:rPr lang="en-US" dirty="0"/>
              <a:t>Click To Edit Slide Title</a:t>
            </a:r>
          </a:p>
        </p:txBody>
      </p:sp>
      <p:sp>
        <p:nvSpPr>
          <p:cNvPr id="3" name="Content Placeholder 2"/>
          <p:cNvSpPr>
            <a:spLocks noGrp="1"/>
          </p:cNvSpPr>
          <p:nvPr>
            <p:ph idx="1"/>
          </p:nvPr>
        </p:nvSpPr>
        <p:spPr>
          <a:xfrm>
            <a:off x="50715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7099" y="0"/>
            <a:ext cx="12094903" cy="6858000"/>
          </a:xfrm>
          <a:prstGeom prst="rect">
            <a:avLst/>
          </a:prstGeom>
        </p:spPr>
      </p:pic>
      <p:pic>
        <p:nvPicPr>
          <p:cNvPr id="13" name="Picture 1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7099" y="0"/>
            <a:ext cx="12094903" cy="6858000"/>
          </a:xfrm>
          <a:prstGeom prst="rect">
            <a:avLst/>
          </a:prstGeom>
        </p:spPr>
      </p:pic>
      <p:sp>
        <p:nvSpPr>
          <p:cNvPr id="2" name="Title Placeholder 1"/>
          <p:cNvSpPr>
            <a:spLocks noGrp="1"/>
          </p:cNvSpPr>
          <p:nvPr>
            <p:ph type="title"/>
          </p:nvPr>
        </p:nvSpPr>
        <p:spPr>
          <a:xfrm>
            <a:off x="1016000" y="274638"/>
            <a:ext cx="10769600"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16000" y="1600203"/>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3/14/2023</a:t>
            </a:fld>
            <a:endParaRPr lang="en-US" dirty="0"/>
          </a:p>
        </p:txBody>
      </p:sp>
      <p:sp>
        <p:nvSpPr>
          <p:cNvPr id="5" name="Footer Placeholder 4"/>
          <p:cNvSpPr>
            <a:spLocks noGrp="1"/>
          </p:cNvSpPr>
          <p:nvPr>
            <p:ph type="ftr" sz="quarter" idx="3"/>
          </p:nvPr>
        </p:nvSpPr>
        <p:spPr>
          <a:xfrm>
            <a:off x="44704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408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835877" cy="6858000"/>
          </a:xfrm>
          <a:prstGeom prst="rect">
            <a:avLst/>
          </a:prstGeom>
          <a:effectLst>
            <a:outerShdw blurRad="127000" dist="38100" sx="101000" sy="101000" algn="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67" r:id="rId3"/>
    <p:sldLayoutId id="2147483650" r:id="rId4"/>
    <p:sldLayoutId id="2147483663" r:id="rId5"/>
    <p:sldLayoutId id="2147483664" r:id="rId6"/>
    <p:sldLayoutId id="2147483652" r:id="rId7"/>
    <p:sldLayoutId id="2147483653" r:id="rId8"/>
    <p:sldLayoutId id="2147483656" r:id="rId9"/>
    <p:sldLayoutId id="2147483657" r:id="rId10"/>
    <p:sldLayoutId id="2147483658" r:id="rId11"/>
    <p:sldLayoutId id="2147483659" r:id="rId12"/>
    <p:sldLayoutId id="2147483654" r:id="rId13"/>
    <p:sldLayoutId id="2147483662" r:id="rId14"/>
  </p:sldLayoutIdLst>
  <p:transition spd="slow">
    <p:wipe dir="d"/>
  </p:transition>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4v"/><Relationship Id="rId1" Type="http://schemas.microsoft.com/office/2007/relationships/media" Target="../media/media14.m4v"/><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5.m4v"/><Relationship Id="rId1" Type="http://schemas.microsoft.com/office/2007/relationships/media" Target="../media/media15.m4v"/><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4v"/><Relationship Id="rId1" Type="http://schemas.microsoft.com/office/2007/relationships/media" Target="../media/media16.m4v"/><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media" Target="../media/media4.m4v"/><Relationship Id="rId13" Type="http://schemas.openxmlformats.org/officeDocument/2006/relationships/video" Target="../media/media6.m4v"/><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video" Target="../media/media1.m4v"/><Relationship Id="rId21" Type="http://schemas.openxmlformats.org/officeDocument/2006/relationships/image" Target="../media/image13.png"/><Relationship Id="rId7" Type="http://schemas.openxmlformats.org/officeDocument/2006/relationships/video" Target="../media/media3.m4v"/><Relationship Id="rId12" Type="http://schemas.microsoft.com/office/2007/relationships/media" Target="../media/media6.m4v"/><Relationship Id="rId17" Type="http://schemas.openxmlformats.org/officeDocument/2006/relationships/image" Target="../media/image9.png"/><Relationship Id="rId25" Type="http://schemas.openxmlformats.org/officeDocument/2006/relationships/image" Target="../media/image17.png"/><Relationship Id="rId2" Type="http://schemas.microsoft.com/office/2007/relationships/media" Target="../media/media1.m4v"/><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ags" Target="../tags/tag4.xml"/><Relationship Id="rId6" Type="http://schemas.microsoft.com/office/2007/relationships/media" Target="../media/media3.m4v"/><Relationship Id="rId11" Type="http://schemas.openxmlformats.org/officeDocument/2006/relationships/video" Target="../media/media5.m4v"/><Relationship Id="rId24" Type="http://schemas.openxmlformats.org/officeDocument/2006/relationships/image" Target="../media/image16.png"/><Relationship Id="rId5" Type="http://schemas.openxmlformats.org/officeDocument/2006/relationships/video" Target="../media/media2.m4v"/><Relationship Id="rId15" Type="http://schemas.openxmlformats.org/officeDocument/2006/relationships/notesSlide" Target="../notesSlides/notesSlide2.xml"/><Relationship Id="rId23" Type="http://schemas.openxmlformats.org/officeDocument/2006/relationships/image" Target="../media/image15.png"/><Relationship Id="rId10" Type="http://schemas.microsoft.com/office/2007/relationships/media" Target="../media/media5.m4v"/><Relationship Id="rId19" Type="http://schemas.openxmlformats.org/officeDocument/2006/relationships/image" Target="../media/image11.png"/><Relationship Id="rId4" Type="http://schemas.microsoft.com/office/2007/relationships/media" Target="../media/media2.m4v"/><Relationship Id="rId9" Type="http://schemas.openxmlformats.org/officeDocument/2006/relationships/video" Target="../media/media4.m4v"/><Relationship Id="rId14" Type="http://schemas.openxmlformats.org/officeDocument/2006/relationships/slideLayout" Target="../slideLayouts/slideLayout5.xml"/><Relationship Id="rId22" Type="http://schemas.openxmlformats.org/officeDocument/2006/relationships/image" Target="../media/image14.png"/><Relationship Id="rId27"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4v"/><Relationship Id="rId1" Type="http://schemas.microsoft.com/office/2007/relationships/media" Target="../media/media7.m4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4v"/><Relationship Id="rId1" Type="http://schemas.microsoft.com/office/2007/relationships/media" Target="../media/media8.m4v"/><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0.m4v"/><Relationship Id="rId7" Type="http://schemas.openxmlformats.org/officeDocument/2006/relationships/image" Target="../media/image23.png"/><Relationship Id="rId2" Type="http://schemas.openxmlformats.org/officeDocument/2006/relationships/video" Target="../media/media9.m4v"/><Relationship Id="rId1" Type="http://schemas.microsoft.com/office/2007/relationships/media" Target="../media/media9.m4v"/><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video" Target="../media/media10.m4v"/></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4v"/><Relationship Id="rId1" Type="http://schemas.microsoft.com/office/2007/relationships/media" Target="../media/media11.m4v"/><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video" Target="../media/media12.m4v"/><Relationship Id="rId7" Type="http://schemas.openxmlformats.org/officeDocument/2006/relationships/image" Target="../media/image28.png"/><Relationship Id="rId2" Type="http://schemas.microsoft.com/office/2007/relationships/media" Target="../media/media12.m4v"/><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video" Target="../media/media13.m4v"/><Relationship Id="rId7" Type="http://schemas.openxmlformats.org/officeDocument/2006/relationships/image" Target="../media/image30.png"/><Relationship Id="rId2" Type="http://schemas.microsoft.com/office/2007/relationships/media" Target="../media/media13.m4v"/><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notesSlide" Target="../notesSlides/notesSlide9.xml"/><Relationship Id="rId10" Type="http://schemas.openxmlformats.org/officeDocument/2006/relationships/image" Target="../media/image32.png"/><Relationship Id="rId4" Type="http://schemas.openxmlformats.org/officeDocument/2006/relationships/slideLayout" Target="../slideLayouts/slideLayout6.xml"/><Relationship Id="rId9" Type="http://schemas.openxmlformats.org/officeDocument/2006/relationships/image" Target="../media/image3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3429000" y="1524000"/>
            <a:ext cx="7399424" cy="1470025"/>
          </a:xfrm>
        </p:spPr>
        <p:txBody>
          <a:bodyPr>
            <a:normAutofit/>
          </a:bodyPr>
          <a:lstStyle/>
          <a:p>
            <a:pPr eaLnBrk="0" hangingPunct="0"/>
            <a:r>
              <a:rPr lang="en-US" altLang="en-US" dirty="0">
                <a:solidFill>
                  <a:schemeClr val="tx2">
                    <a:lumMod val="75000"/>
                  </a:schemeClr>
                </a:solidFill>
                <a:cs typeface="Times New Roman" pitchFamily="18" charset="0"/>
              </a:rPr>
              <a:t>Kyle Simmons: </a:t>
            </a:r>
            <a:br>
              <a:rPr lang="en-US" altLang="en-US" dirty="0">
                <a:solidFill>
                  <a:schemeClr val="tx2">
                    <a:lumMod val="75000"/>
                  </a:schemeClr>
                </a:solidFill>
                <a:cs typeface="Times New Roman" pitchFamily="18" charset="0"/>
              </a:rPr>
            </a:br>
            <a:r>
              <a:rPr lang="en-US" altLang="en-US" sz="3600" dirty="0">
                <a:solidFill>
                  <a:schemeClr val="tx2">
                    <a:lumMod val="75000"/>
                  </a:schemeClr>
                </a:solidFill>
                <a:cs typeface="Times New Roman" pitchFamily="18" charset="0"/>
              </a:rPr>
              <a:t>Project History</a:t>
            </a:r>
            <a:endParaRPr lang="en-US" altLang="en-US" sz="2700" dirty="0">
              <a:solidFill>
                <a:schemeClr val="tx2">
                  <a:lumMod val="75000"/>
                </a:schemeClr>
              </a:solidFill>
              <a:cs typeface="Times New Roman" pitchFamily="18" charset="0"/>
            </a:endParaRPr>
          </a:p>
        </p:txBody>
      </p:sp>
      <p:sp>
        <p:nvSpPr>
          <p:cNvPr id="3" name="Subtitle 2"/>
          <p:cNvSpPr>
            <a:spLocks noGrp="1"/>
          </p:cNvSpPr>
          <p:nvPr>
            <p:ph type="subTitle" idx="1"/>
            <p:custDataLst>
              <p:tags r:id="rId3"/>
            </p:custDataLst>
          </p:nvPr>
        </p:nvSpPr>
        <p:spPr>
          <a:xfrm>
            <a:off x="5562600" y="5334000"/>
            <a:ext cx="6363371" cy="990600"/>
          </a:xfrm>
          <a:ln>
            <a:noFill/>
          </a:ln>
        </p:spPr>
        <p:txBody>
          <a:bodyPr vert="horz" lIns="91440" tIns="45720" rIns="91440" bIns="45720" rtlCol="0" anchor="t">
            <a:normAutofit/>
          </a:bodyPr>
          <a:lstStyle/>
          <a:p>
            <a:pPr eaLnBrk="0" hangingPunct="0">
              <a:spcBef>
                <a:spcPct val="0"/>
              </a:spcBef>
            </a:pPr>
            <a:r>
              <a:rPr lang="en-US" sz="2400" cap="small" dirty="0">
                <a:solidFill>
                  <a:schemeClr val="tx2">
                    <a:lumMod val="75000"/>
                  </a:schemeClr>
                </a:solidFill>
                <a:latin typeface="+mj-lt"/>
                <a:ea typeface="+mj-ea"/>
                <a:cs typeface="Times New Roman" pitchFamily="18" charset="0"/>
              </a:rPr>
              <a:t>February 2023</a:t>
            </a:r>
          </a:p>
        </p:txBody>
      </p:sp>
      <p:sp>
        <p:nvSpPr>
          <p:cNvPr id="6"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8"/>
            <a:ext cx="4571429" cy="6857143"/>
          </a:xfrm>
          <a:prstGeom prst="rect">
            <a:avLst/>
          </a:prstGeom>
        </p:spPr>
      </p:pic>
    </p:spTree>
    <p:custDataLst>
      <p:tags r:id="rId1"/>
    </p:custDataLst>
    <p:extLst>
      <p:ext uri="{BB962C8B-B14F-4D97-AF65-F5344CB8AC3E}">
        <p14:creationId xmlns:p14="http://schemas.microsoft.com/office/powerpoint/2010/main" val="3849164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Ride &amp; Show Animation</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Coaster Simulator (Unreal)</a:t>
            </a:r>
            <a:endParaRPr lang="en-US" dirty="0"/>
          </a:p>
        </p:txBody>
      </p:sp>
      <p:sp>
        <p:nvSpPr>
          <p:cNvPr id="2" name="TextBox 1">
            <a:extLst>
              <a:ext uri="{FF2B5EF4-FFF2-40B4-BE49-F238E27FC236}">
                <a16:creationId xmlns:a16="http://schemas.microsoft.com/office/drawing/2014/main" id="{420A3E60-9C58-2A64-1762-B6A5B764E0F0}"/>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We use VR tools, such as Unreal, and flexible motion systems to test pilot our shows…</a:t>
            </a:r>
          </a:p>
        </p:txBody>
      </p:sp>
      <p:pic>
        <p:nvPicPr>
          <p:cNvPr id="4" name="10.01_Stewartplatform">
            <a:hlinkClick r:id="" action="ppaction://media"/>
            <a:extLst>
              <a:ext uri="{FF2B5EF4-FFF2-40B4-BE49-F238E27FC236}">
                <a16:creationId xmlns:a16="http://schemas.microsoft.com/office/drawing/2014/main" id="{1C31A845-C0EC-0EE0-4CC0-6229C98F5D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153518"/>
            <a:ext cx="8531352" cy="4798886"/>
          </a:xfrm>
          <a:prstGeom prst="rect">
            <a:avLst/>
          </a:prstGeom>
        </p:spPr>
      </p:pic>
      <p:sp>
        <p:nvSpPr>
          <p:cNvPr id="6" name="TextBox 5">
            <a:extLst>
              <a:ext uri="{FF2B5EF4-FFF2-40B4-BE49-F238E27FC236}">
                <a16:creationId xmlns:a16="http://schemas.microsoft.com/office/drawing/2014/main" id="{CA1F1F0B-801B-B550-BCE6-760037DE3B12}"/>
              </a:ext>
            </a:extLst>
          </p:cNvPr>
          <p:cNvSpPr txBox="1"/>
          <p:nvPr/>
        </p:nvSpPr>
        <p:spPr>
          <a:xfrm>
            <a:off x="9906000" y="1932205"/>
            <a:ext cx="2133600" cy="1420595"/>
          </a:xfrm>
          <a:prstGeom prst="rect">
            <a:avLst/>
          </a:prstGeom>
          <a:ln>
            <a:noFill/>
          </a:ln>
        </p:spPr>
        <p:txBody>
          <a:bodyPr vert="horz" lIns="91440" tIns="45720" rIns="91440" bIns="45720" rtlCol="0" anchor="ctr" anchorCtr="0">
            <a:noAutofit/>
          </a:bodyPr>
          <a:lstStyle>
            <a:defPPr>
              <a:defRPr lang="en-US"/>
            </a:defPPr>
            <a:lvl1pPr>
              <a:spcBef>
                <a:spcPct val="0"/>
              </a:spcBef>
              <a:buNone/>
              <a:defRPr sz="2800" b="0" u="sng"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RIP RIDE ROCKET</a:t>
            </a:r>
          </a:p>
          <a:p>
            <a:r>
              <a:rPr lang="en-US" dirty="0"/>
              <a:t>(Unreal)</a:t>
            </a:r>
          </a:p>
        </p:txBody>
      </p:sp>
    </p:spTree>
    <p:extLst>
      <p:ext uri="{BB962C8B-B14F-4D97-AF65-F5344CB8AC3E}">
        <p14:creationId xmlns:p14="http://schemas.microsoft.com/office/powerpoint/2010/main" val="31415490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4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par>
              <p:cTn id="11"/>
            </p:par>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2" grpId="0"/>
    </p:bldLst>
  </p:timing>
  <p:extLst>
    <p:ext uri="{E180D4A7-C9FB-4DFB-919C-405C955672EB}">
      <p14:showEvtLst xmlns:p14="http://schemas.microsoft.com/office/powerpoint/2010/main">
        <p14:playEvt time="95" objId="3"/>
        <p14:playEvt time="10037" objId="3"/>
        <p14:stopEvt time="17190"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Ride &amp; Show Animation</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Autonomously Guided Vehicles</a:t>
            </a:r>
            <a:endParaRPr lang="en-US" dirty="0"/>
          </a:p>
        </p:txBody>
      </p:sp>
      <p:sp>
        <p:nvSpPr>
          <p:cNvPr id="3" name="TextBox 2">
            <a:extLst>
              <a:ext uri="{FF2B5EF4-FFF2-40B4-BE49-F238E27FC236}">
                <a16:creationId xmlns:a16="http://schemas.microsoft.com/office/drawing/2014/main" id="{4686FDEF-F476-4E21-3065-65CF522083F2}"/>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 and to simulate autonomous vehicle performance.</a:t>
            </a:r>
          </a:p>
        </p:txBody>
      </p:sp>
      <p:pic>
        <p:nvPicPr>
          <p:cNvPr id="2" name="11.01 Trolls-1">
            <a:hlinkClick r:id="" action="ppaction://media"/>
            <a:extLst>
              <a:ext uri="{FF2B5EF4-FFF2-40B4-BE49-F238E27FC236}">
                <a16:creationId xmlns:a16="http://schemas.microsoft.com/office/drawing/2014/main" id="{4DB8B40F-026B-AA8F-980C-5DB868CE4C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9552" y="1137216"/>
            <a:ext cx="8842248" cy="4973765"/>
          </a:xfrm>
          <a:prstGeom prst="rect">
            <a:avLst/>
          </a:prstGeom>
        </p:spPr>
      </p:pic>
    </p:spTree>
    <p:extLst>
      <p:ext uri="{BB962C8B-B14F-4D97-AF65-F5344CB8AC3E}">
        <p14:creationId xmlns:p14="http://schemas.microsoft.com/office/powerpoint/2010/main" val="27800588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3"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0"/>
            </p:par>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mute="1">
                <p:cTn id="16" repeatCount="indefinite" fill="hold" display="0">
                  <p:stCondLst>
                    <p:cond delay="indefinite"/>
                  </p:stCondLst>
                </p:cTn>
                <p:tgtEl>
                  <p:spTgt spid="2"/>
                </p:tgtEl>
              </p:cMediaNode>
            </p:video>
          </p:childTnLst>
        </p:cTn>
      </p:par>
    </p:tnLst>
    <p:bldLst>
      <p:bldP spid="3" grpId="0"/>
    </p:bldLst>
  </p:timing>
  <p:extLst>
    <p:ext uri="{E180D4A7-C9FB-4DFB-919C-405C955672EB}">
      <p14:showEvtLst xmlns:p14="http://schemas.microsoft.com/office/powerpoint/2010/main">
        <p14:playEvt time="95" objId="3"/>
        <p14:playEvt time="10037" objId="3"/>
        <p14:stopEvt time="1719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28600"/>
            <a:ext cx="6908800" cy="2209800"/>
          </a:xfrm>
        </p:spPr>
        <p:txBody>
          <a:bodyPr/>
          <a:lstStyle/>
          <a:p>
            <a:pPr algn="l"/>
            <a:r>
              <a:rPr lang="en-US" dirty="0">
                <a:solidFill>
                  <a:schemeClr val="bg1"/>
                </a:solidFill>
              </a:rPr>
              <a:t>Abstract</a:t>
            </a:r>
          </a:p>
        </p:txBody>
      </p:sp>
      <p:sp>
        <p:nvSpPr>
          <p:cNvPr id="7" name="Rectangle 6"/>
          <p:cNvSpPr/>
          <p:nvPr/>
        </p:nvSpPr>
        <p:spPr>
          <a:xfrm>
            <a:off x="0" y="2935754"/>
            <a:ext cx="4876800" cy="2246769"/>
          </a:xfrm>
          <a:prstGeom prst="rect">
            <a:avLst/>
          </a:prstGeom>
        </p:spPr>
        <p:txBody>
          <a:bodyPr wrap="square">
            <a:spAutoFit/>
          </a:bodyPr>
          <a:lstStyle/>
          <a:p>
            <a:r>
              <a:rPr lang="en-US" sz="2000" b="1" dirty="0">
                <a:solidFill>
                  <a:srgbClr val="000000"/>
                </a:solidFill>
                <a:latin typeface="+mj-lt"/>
              </a:rPr>
              <a:t>On a dark ride such as Harry Potter &amp; the Forbidden Journey™, it is often useful to see the total space a ride vehicle occupies as one single object model. In this example, the ride vehicle has 6-DOF motion and can be in almost any position and orientation within a 4 meter radius of the transport. </a:t>
            </a:r>
            <a:endParaRPr lang="en-US" sz="2000" b="1" dirty="0">
              <a:latin typeface="+mj-lt"/>
            </a:endParaRPr>
          </a:p>
        </p:txBody>
      </p:sp>
      <p:sp>
        <p:nvSpPr>
          <p:cNvPr id="9" name="Rectangle 8"/>
          <p:cNvSpPr/>
          <p:nvPr/>
        </p:nvSpPr>
        <p:spPr>
          <a:xfrm>
            <a:off x="0" y="5689937"/>
            <a:ext cx="11887200" cy="1015663"/>
          </a:xfrm>
          <a:prstGeom prst="rect">
            <a:avLst/>
          </a:prstGeom>
        </p:spPr>
        <p:txBody>
          <a:bodyPr wrap="square">
            <a:spAutoFit/>
          </a:bodyPr>
          <a:lstStyle/>
          <a:p>
            <a:r>
              <a:rPr lang="en-US" sz="2000" b="1" dirty="0">
                <a:solidFill>
                  <a:srgbClr val="000000"/>
                </a:solidFill>
              </a:rPr>
              <a:t>A 4D extrusion (green above) represents all of the space that must be clear of the show set and facilities (grey) for the vehicle to make safe passage for the duration of the show.  Objects that intrude on this space must either be cut away (show set) or animated to move in sync with the vehicle (SAE) to ensure proper clearance.</a:t>
            </a:r>
            <a:endParaRPr lang="en-US" sz="2000" b="1" dirty="0"/>
          </a:p>
        </p:txBody>
      </p:sp>
      <p:sp>
        <p:nvSpPr>
          <p:cNvPr id="12"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pic>
        <p:nvPicPr>
          <p:cNvPr id="2" name="12.01 Slitherinmouth-1">
            <a:hlinkClick r:id="" action="ppaction://media"/>
            <a:extLst>
              <a:ext uri="{FF2B5EF4-FFF2-40B4-BE49-F238E27FC236}">
                <a16:creationId xmlns:a16="http://schemas.microsoft.com/office/drawing/2014/main" id="{2F6E6242-2FA9-AE31-A22E-F0C830AF47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5400" y="1293452"/>
            <a:ext cx="6784848" cy="4337456"/>
          </a:xfrm>
          <a:prstGeom prst="rect">
            <a:avLst/>
          </a:prstGeom>
        </p:spPr>
      </p:pic>
    </p:spTree>
    <p:extLst>
      <p:ext uri="{BB962C8B-B14F-4D97-AF65-F5344CB8AC3E}">
        <p14:creationId xmlns:p14="http://schemas.microsoft.com/office/powerpoint/2010/main" val="30008537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23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Brute Force Solution</a:t>
            </a:r>
          </a:p>
        </p:txBody>
      </p:sp>
      <p:pic>
        <p:nvPicPr>
          <p:cNvPr id="1026" name="Picture 2" descr="C:\Temp\UPDP\attachments\249749549\24974950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1340" y="1343657"/>
            <a:ext cx="6553200" cy="44235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7848600" y="1343657"/>
            <a:ext cx="4191000" cy="4401205"/>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In the past, a brute force solution was used to generate a representation of this swept path.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A clone of the vehicle model and Profile Inspection Gauge (PIG) would be generated at a regular sample rate throughout the animation of the ride path (</a:t>
            </a:r>
            <a:r>
              <a:rPr lang="en-US" sz="2000" b="1" dirty="0">
                <a:solidFill>
                  <a:srgbClr val="8FF1FB"/>
                </a:solidFill>
                <a:latin typeface="+mj-lt"/>
              </a:rPr>
              <a:t>Blue</a:t>
            </a:r>
            <a:r>
              <a:rPr lang="en-US" sz="2000" b="1" dirty="0">
                <a:solidFill>
                  <a:schemeClr val="bg1"/>
                </a:solidFill>
                <a:effectLst>
                  <a:outerShdw blurRad="38100" dist="38100" dir="2700000" algn="tl">
                    <a:srgbClr val="000000">
                      <a:alpha val="43137"/>
                    </a:srgbClr>
                  </a:outerShdw>
                </a:effectLst>
                <a:latin typeface="+mj-lt"/>
              </a:rPr>
              <a:t>). The clearance of this 4D space claim would be visually compared against the 3D scan of the attraction show set, facilities, and show action equipment (</a:t>
            </a:r>
            <a:r>
              <a:rPr lang="en-US" sz="2000" b="1" dirty="0">
                <a:solidFill>
                  <a:schemeClr val="bg1">
                    <a:lumMod val="75000"/>
                  </a:schemeClr>
                </a:solidFill>
                <a:latin typeface="+mj-lt"/>
              </a:rPr>
              <a:t>Grey</a:t>
            </a:r>
            <a:r>
              <a:rPr lang="en-US" sz="2000" b="1" dirty="0">
                <a:solidFill>
                  <a:schemeClr val="bg1"/>
                </a:solidFill>
                <a:effectLst>
                  <a:outerShdw blurRad="38100" dist="38100" dir="2700000" algn="tl">
                    <a:srgbClr val="000000">
                      <a:alpha val="43137"/>
                    </a:srgbClr>
                  </a:outerShdw>
                </a:effectLst>
                <a:latin typeface="+mj-lt"/>
              </a:rPr>
              <a:t>).</a:t>
            </a:r>
          </a:p>
          <a:p>
            <a:endParaRPr lang="en-US" sz="2000" b="1" dirty="0">
              <a:solidFill>
                <a:schemeClr val="bg1"/>
              </a:solidFill>
              <a:latin typeface="+mj-lt"/>
            </a:endParaRPr>
          </a:p>
        </p:txBody>
      </p:sp>
      <p:sp>
        <p:nvSpPr>
          <p:cNvPr id="24"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3992682910"/>
      </p:ext>
    </p:extLst>
  </p:cSld>
  <p:clrMapOvr>
    <a:masterClrMapping/>
  </p:clrMapOvr>
  <p:transition spd="med"/>
  <p:timing>
    <p:tnLst>
      <p:par>
        <p:cTn id="1" dur="indefinite" restart="never" nodeType="tmRoot">
          <p:childTnLst>
            <p:par>
              <p:cTn id="2"/>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Brute Force Solution</a:t>
            </a:r>
          </a:p>
        </p:txBody>
      </p:sp>
      <p:pic>
        <p:nvPicPr>
          <p:cNvPr id="1026" name="Picture 2" descr="C:\Temp\UPDP\attachments\249749549\24974950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1340" y="1343657"/>
            <a:ext cx="6553200" cy="44235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848600" y="1343657"/>
            <a:ext cx="4191000" cy="3170099"/>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Problems with this solution include:</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Each sample is still a distinct mesh</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Unnecessarily high poly count</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Unnecessarily large files</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Procedural interference checking must consider each sample mesh </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Even at high sample rates, there is some amount of 3D aliasing.</a:t>
            </a:r>
          </a:p>
          <a:p>
            <a:pPr marL="342900" indent="-342900">
              <a:buFontTx/>
              <a:buChar char="-"/>
            </a:pPr>
            <a:endParaRPr lang="en-US" sz="2000" b="1" dirty="0">
              <a:solidFill>
                <a:schemeClr val="bg1"/>
              </a:solidFill>
              <a:effectLst>
                <a:outerShdw blurRad="38100" dist="38100" dir="2700000" algn="tl">
                  <a:srgbClr val="000000">
                    <a:alpha val="43137"/>
                  </a:srgbClr>
                </a:outerShdw>
              </a:effectLst>
              <a:latin typeface="+mj-lt"/>
            </a:endParaRPr>
          </a:p>
          <a:p>
            <a:endParaRPr lang="en-US" sz="2000" b="1" dirty="0">
              <a:solidFill>
                <a:schemeClr val="bg1"/>
              </a:solidFill>
              <a:effectLst>
                <a:outerShdw blurRad="38100" dist="38100" dir="2700000" algn="tl">
                  <a:srgbClr val="000000">
                    <a:alpha val="43137"/>
                  </a:srgbClr>
                </a:outerShdw>
              </a:effectLst>
              <a:latin typeface="+mj-lt"/>
            </a:endParaRPr>
          </a:p>
        </p:txBody>
      </p:sp>
      <p:pic>
        <p:nvPicPr>
          <p:cNvPr id="2050" name="Picture 2" descr="C:\Temp\UPDP\attachments\249749549\249749526.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7717" y="2381718"/>
            <a:ext cx="5836823" cy="34094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Temp\UPDP\attachments\249749549\249749506.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077201" y="4024086"/>
            <a:ext cx="3922642" cy="214811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2740307670"/>
      </p:ext>
    </p:extLst>
  </p:cSld>
  <p:clrMapOvr>
    <a:masterClrMapping/>
  </p:clrMapOvr>
  <p:transition spd="med"/>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Ideal Solution</a:t>
            </a:r>
            <a:endParaRPr lang="en-US" dirty="0"/>
          </a:p>
        </p:txBody>
      </p:sp>
      <p:pic>
        <p:nvPicPr>
          <p:cNvPr id="3074" name="Picture 2" descr="C:\Temp\UPDP\attachments\249749549\251457406.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29226" y="1399899"/>
            <a:ext cx="6910374" cy="41627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14399" y="1343657"/>
            <a:ext cx="4237065" cy="2554545"/>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Output</a:t>
            </a:r>
            <a:r>
              <a:rPr lang="en-US" sz="2000" b="1" dirty="0">
                <a:solidFill>
                  <a:schemeClr val="bg1"/>
                </a:solidFill>
                <a:effectLst>
                  <a:outerShdw blurRad="38100" dist="38100" dir="2700000" algn="tl">
                    <a:srgbClr val="000000">
                      <a:alpha val="43137"/>
                    </a:srgbClr>
                  </a:outerShdw>
                </a:effectLst>
                <a:latin typeface="+mj-lt"/>
              </a:rPr>
              <a:t>:</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A continuous smooth mesh surface with no internal polygons.</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Topology is clean and optimized for procedural interference checks</a:t>
            </a:r>
          </a:p>
          <a:p>
            <a:pPr marL="342900" indent="-342900">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latin typeface="+mj-lt"/>
            </a:endParaRPr>
          </a:p>
          <a:p>
            <a:pPr marL="342900" indent="-342900">
              <a:buFontTx/>
              <a:buChar char="-"/>
            </a:pPr>
            <a:endParaRPr lang="en-US" sz="2000" b="1" dirty="0">
              <a:solidFill>
                <a:schemeClr val="bg1"/>
              </a:solidFill>
              <a:effectLst>
                <a:outerShdw blurRad="38100" dist="38100" dir="2700000" algn="tl">
                  <a:srgbClr val="000000">
                    <a:alpha val="43137"/>
                  </a:srgbClr>
                </a:outerShdw>
              </a:effectLst>
              <a:latin typeface="+mj-lt"/>
            </a:endParaRPr>
          </a:p>
          <a:p>
            <a:endParaRPr lang="en-US" sz="2000" b="1" dirty="0">
              <a:solidFill>
                <a:schemeClr val="bg1"/>
              </a:solidFill>
              <a:effectLst>
                <a:outerShdw blurRad="38100" dist="38100" dir="2700000" algn="tl">
                  <a:srgbClr val="000000">
                    <a:alpha val="43137"/>
                  </a:srgbClr>
                </a:outerShdw>
              </a:effectLst>
              <a:latin typeface="+mj-lt"/>
            </a:endParaRPr>
          </a:p>
        </p:txBody>
      </p:sp>
      <p:sp>
        <p:nvSpPr>
          <p:cNvPr id="17"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978138851"/>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Off the Shelf Alternatives</a:t>
            </a:r>
            <a:endParaRPr lang="en-US" dirty="0"/>
          </a:p>
        </p:txBody>
      </p:sp>
      <p:pic>
        <p:nvPicPr>
          <p:cNvPr id="3074" name="Picture 2" descr="C:\Temp\UPDP\attachments\249749549\251457406.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4400" y="1399900"/>
            <a:ext cx="6910374" cy="4171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924800" y="1343657"/>
            <a:ext cx="4237065" cy="1631216"/>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Boolean Union (3DS Max)</a:t>
            </a:r>
            <a:r>
              <a:rPr lang="en-US" sz="2000" b="1" dirty="0">
                <a:solidFill>
                  <a:schemeClr val="bg1"/>
                </a:solidFill>
                <a:effectLst>
                  <a:outerShdw blurRad="38100" dist="38100" dir="2700000" algn="tl">
                    <a:srgbClr val="000000">
                      <a:alpha val="43137"/>
                    </a:srgbClr>
                  </a:outerShdw>
                </a:effectLst>
                <a:latin typeface="+mj-lt"/>
              </a:rPr>
              <a:t>:</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Both 3DS Max and Maya had problems with rats nest topology that would annihilate the mesh before completing the sweep.</a:t>
            </a:r>
          </a:p>
        </p:txBody>
      </p:sp>
      <p:sp>
        <p:nvSpPr>
          <p:cNvPr id="17"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
        <p:nvSpPr>
          <p:cNvPr id="12" name="Rectangle 11"/>
          <p:cNvSpPr/>
          <p:nvPr/>
        </p:nvSpPr>
        <p:spPr>
          <a:xfrm>
            <a:off x="7924800" y="2924270"/>
            <a:ext cx="4237065" cy="3809750"/>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Autodesk </a:t>
            </a:r>
            <a:r>
              <a:rPr lang="en-US" sz="2000" b="1" u="sng" dirty="0" err="1">
                <a:solidFill>
                  <a:schemeClr val="bg1"/>
                </a:solidFill>
                <a:effectLst>
                  <a:outerShdw blurRad="38100" dist="38100" dir="2700000" algn="tl">
                    <a:srgbClr val="000000">
                      <a:alpha val="43137"/>
                    </a:srgbClr>
                  </a:outerShdw>
                </a:effectLst>
                <a:latin typeface="+mj-lt"/>
              </a:rPr>
              <a:t>AutoTurn</a:t>
            </a:r>
            <a:endParaRPr lang="en-US" sz="2000" b="1" dirty="0">
              <a:solidFill>
                <a:schemeClr val="bg1"/>
              </a:solidFill>
              <a:effectLst>
                <a:outerShdw blurRad="38100" dist="38100" dir="2700000" algn="tl">
                  <a:srgbClr val="000000">
                    <a:alpha val="43137"/>
                  </a:srgbClr>
                </a:outerShdw>
              </a:effectLst>
              <a:latin typeface="+mj-lt"/>
            </a:endParaRP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An off the shelf tool used for swept path analysis of street vehicles. This option only works for predefined cars and trucks in the Autodesk library, with no options for vehicles that reconfigure their shape during motion.</a:t>
            </a:r>
          </a:p>
        </p:txBody>
      </p:sp>
      <p:sp>
        <p:nvSpPr>
          <p:cNvPr id="2" name="Rectangle 1">
            <a:extLst>
              <a:ext uri="{FF2B5EF4-FFF2-40B4-BE49-F238E27FC236}">
                <a16:creationId xmlns:a16="http://schemas.microsoft.com/office/drawing/2014/main" id="{F22A795B-22EE-1D1E-B9EE-F18D99AD5298}"/>
              </a:ext>
            </a:extLst>
          </p:cNvPr>
          <p:cNvSpPr/>
          <p:nvPr/>
        </p:nvSpPr>
        <p:spPr>
          <a:xfrm>
            <a:off x="1905000" y="5759153"/>
            <a:ext cx="10616414" cy="461665"/>
          </a:xfrm>
          <a:prstGeom prst="rect">
            <a:avLst/>
          </a:prstGeom>
          <a:effectLst/>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mj-lt"/>
              </a:rPr>
              <a:t>NEITHER OF THESE COTS ALTERNATIVES IS SUITABLE FOR THE TASK.</a:t>
            </a:r>
          </a:p>
        </p:txBody>
      </p:sp>
    </p:spTree>
    <p:extLst>
      <p:ext uri="{BB962C8B-B14F-4D97-AF65-F5344CB8AC3E}">
        <p14:creationId xmlns:p14="http://schemas.microsoft.com/office/powerpoint/2010/main" val="3965872497"/>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0744200" cy="2246769"/>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Input</a:t>
            </a:r>
            <a:r>
              <a:rPr lang="en-US" sz="2000" b="1" dirty="0">
                <a:solidFill>
                  <a:schemeClr val="bg1"/>
                </a:solidFill>
                <a:effectLst>
                  <a:outerShdw blurRad="38100" dist="38100" dir="2700000" algn="tl">
                    <a:srgbClr val="000000">
                      <a:alpha val="43137"/>
                    </a:srgbClr>
                  </a:outerShdw>
                </a:effectLst>
                <a:latin typeface="+mj-lt"/>
              </a:rPr>
              <a:t>: </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The mesh being traced is called the "brush".</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The brush must be a water-tight mesh.  (No border edges).</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The brush must be entirely triangulated.  (All polygons are triangles).</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All objects have one and only one mesh element. </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An “animation array” of transformation matrices representing the position and orientation of the mesh at regular intervals.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8226" y="3608878"/>
            <a:ext cx="3214774" cy="2529607"/>
          </a:xfrm>
          <a:prstGeom prst="rect">
            <a:avLst/>
          </a:prstGeom>
        </p:spPr>
      </p:pic>
      <p:pic>
        <p:nvPicPr>
          <p:cNvPr id="3" name="Picture 2"/>
          <p:cNvPicPr>
            <a:picLocks noChangeAspect="1"/>
          </p:cNvPicPr>
          <p:nvPr/>
        </p:nvPicPr>
        <p:blipFill rotWithShape="1">
          <a:blip r:embed="rId4"/>
          <a:srcRect b="28766"/>
          <a:stretch/>
        </p:blipFill>
        <p:spPr>
          <a:xfrm>
            <a:off x="5838852" y="3295349"/>
            <a:ext cx="5534025" cy="2876851"/>
          </a:xfrm>
          <a:prstGeom prst="rect">
            <a:avLst/>
          </a:prstGeom>
        </p:spPr>
      </p:pic>
      <p:sp>
        <p:nvSpPr>
          <p:cNvPr id="17"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1273547466"/>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399" y="1343657"/>
            <a:ext cx="4237065" cy="4708981"/>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Output</a:t>
            </a:r>
            <a:r>
              <a:rPr lang="en-US" sz="2000" b="1" dirty="0">
                <a:solidFill>
                  <a:schemeClr val="bg1"/>
                </a:solidFill>
                <a:effectLst>
                  <a:outerShdw blurRad="38100" dist="38100" dir="2700000" algn="tl">
                    <a:srgbClr val="000000">
                      <a:alpha val="43137"/>
                    </a:srgbClr>
                  </a:outerShdw>
                </a:effectLst>
                <a:latin typeface="+mj-lt"/>
              </a:rPr>
              <a:t>:</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A smooth mesh (called the stroke) representing the full ride envelop</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Ride envelop represents full motion of the vehicle, including:</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Translation</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Rotation</a:t>
            </a:r>
          </a:p>
          <a:p>
            <a:pPr marL="800100" lvl="1"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Switch back </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No internal polygons within the outer mesh envelop</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No overlapping, folded, or facing polygons</a:t>
            </a:r>
          </a:p>
          <a:p>
            <a:pPr marL="342900" indent="-34290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mj-lt"/>
              </a:rPr>
              <a:t>No rats nest topology</a:t>
            </a:r>
          </a:p>
          <a:p>
            <a:pPr marL="342900" indent="-342900">
              <a:buFontTx/>
              <a:buChar char="-"/>
            </a:pPr>
            <a:endParaRPr lang="en-US" sz="2000" b="1" dirty="0">
              <a:solidFill>
                <a:schemeClr val="bg1"/>
              </a:solidFill>
              <a:effectLst>
                <a:outerShdw blurRad="38100" dist="38100" dir="2700000" algn="tl">
                  <a:srgbClr val="000000">
                    <a:alpha val="43137"/>
                  </a:srgbClr>
                </a:outerShdw>
              </a:effectLst>
              <a:latin typeface="+mj-lt"/>
            </a:endParaRPr>
          </a:p>
          <a:p>
            <a:endParaRPr lang="en-US" sz="2000" b="1" dirty="0">
              <a:solidFill>
                <a:schemeClr val="bg1"/>
              </a:solidFill>
              <a:effectLst>
                <a:outerShdw blurRad="38100" dist="38100" dir="2700000" algn="tl">
                  <a:srgbClr val="000000">
                    <a:alpha val="43137"/>
                  </a:srgbClr>
                </a:outerShdw>
              </a:effectLst>
              <a:latin typeface="+mj-lt"/>
            </a:endParaRPr>
          </a:p>
        </p:txBody>
      </p:sp>
      <p:pic>
        <p:nvPicPr>
          <p:cNvPr id="4098" name="Picture 2" descr="C:\Temp\UPDP\attachments\314312164\31431326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103165"/>
            <a:ext cx="6477000" cy="504735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1353318890"/>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4401205"/>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Process</a:t>
            </a:r>
            <a:r>
              <a:rPr lang="en-US" sz="2000" b="1" dirty="0">
                <a:solidFill>
                  <a:schemeClr val="bg1"/>
                </a:solidFill>
                <a:effectLst>
                  <a:outerShdw blurRad="38100" dist="38100" dir="2700000" algn="tl">
                    <a:srgbClr val="000000">
                      <a:alpha val="43137"/>
                    </a:srgbClr>
                  </a:outerShdw>
                </a:effectLst>
                <a:latin typeface="+mj-lt"/>
              </a:rPr>
              <a:t>: </a:t>
            </a:r>
          </a:p>
          <a:p>
            <a:endParaRPr lang="en-US" sz="2000" b="1" dirty="0">
              <a:solidFill>
                <a:schemeClr val="bg1"/>
              </a:solidFill>
              <a:effectLst>
                <a:outerShdw blurRad="38100" dist="38100" dir="2700000" algn="tl">
                  <a:srgbClr val="000000">
                    <a:alpha val="43137"/>
                  </a:srgbClr>
                </a:outerShdw>
              </a:effectLst>
              <a:latin typeface="+mj-lt"/>
            </a:endParaRPr>
          </a:p>
          <a:p>
            <a:pPr marL="457200" indent="-457200">
              <a:buAutoNum type="arabicPeriod"/>
            </a:pPr>
            <a:r>
              <a:rPr lang="en-US" sz="2000" b="1" dirty="0">
                <a:solidFill>
                  <a:schemeClr val="bg1"/>
                </a:solidFill>
                <a:effectLst>
                  <a:outerShdw blurRad="38100" dist="38100" dir="2700000" algn="tl">
                    <a:srgbClr val="000000">
                      <a:alpha val="43137"/>
                    </a:srgbClr>
                  </a:outerShdw>
                </a:effectLst>
                <a:latin typeface="+mj-lt"/>
              </a:rPr>
              <a:t>Sample the brush mesh at regular time intervals (with updated position and orientation).</a:t>
            </a:r>
          </a:p>
          <a:p>
            <a:pPr marL="914400" lvl="1"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mj-lt"/>
              </a:rPr>
              <a:t>Calculate the projection of each vertex against the same vertex on the previous time sample.</a:t>
            </a:r>
          </a:p>
          <a:p>
            <a:pPr marL="914400" lvl="1"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mj-lt"/>
              </a:rPr>
              <a:t>If the projection produces a positive value, generate a  prism between the two polygons. </a:t>
            </a:r>
          </a:p>
          <a:p>
            <a:pPr marL="914400" lvl="1"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mj-lt"/>
              </a:rPr>
              <a:t>Handle degenerate and self-intersecting polygons as necessary.</a:t>
            </a:r>
          </a:p>
          <a:p>
            <a:pPr marL="457200" indent="-457200">
              <a:buAutoNum type="arabicPeriod"/>
            </a:pPr>
            <a:endParaRPr lang="en-US" sz="2000" b="1" dirty="0">
              <a:solidFill>
                <a:schemeClr val="bg1"/>
              </a:solidFill>
              <a:effectLst>
                <a:outerShdw blurRad="38100" dist="38100" dir="2700000" algn="tl">
                  <a:srgbClr val="000000">
                    <a:alpha val="43137"/>
                  </a:srgbClr>
                </a:outerShdw>
              </a:effectLst>
              <a:latin typeface="+mj-lt"/>
            </a:endParaRPr>
          </a:p>
          <a:p>
            <a:pPr marL="457200" indent="-457200">
              <a:buAutoNum type="arabicPeriod"/>
            </a:pPr>
            <a:r>
              <a:rPr lang="en-US" sz="2000" b="1" dirty="0">
                <a:solidFill>
                  <a:schemeClr val="bg1"/>
                </a:solidFill>
                <a:effectLst>
                  <a:outerShdw blurRad="38100" dist="38100" dir="2700000" algn="tl">
                    <a:srgbClr val="000000">
                      <a:alpha val="43137"/>
                    </a:srgbClr>
                  </a:outerShdw>
                </a:effectLst>
                <a:latin typeface="+mj-lt"/>
              </a:rPr>
              <a:t>For each set of new leading edge prisms, perform a Boolean union of the set to produce a leading edge stroke.</a:t>
            </a:r>
          </a:p>
          <a:p>
            <a:pPr marL="457200" indent="-457200">
              <a:buAutoNum type="arabicPeriod"/>
            </a:pPr>
            <a:endParaRPr lang="en-US" sz="2000" b="1" dirty="0">
              <a:solidFill>
                <a:schemeClr val="bg1"/>
              </a:solidFill>
              <a:effectLst>
                <a:outerShdw blurRad="38100" dist="38100" dir="2700000" algn="tl">
                  <a:srgbClr val="000000">
                    <a:alpha val="43137"/>
                  </a:srgbClr>
                </a:outerShdw>
              </a:effectLst>
              <a:latin typeface="+mj-lt"/>
            </a:endParaRPr>
          </a:p>
          <a:p>
            <a:pPr marL="457200" indent="-457200">
              <a:buAutoNum type="arabicPeriod"/>
            </a:pPr>
            <a:r>
              <a:rPr lang="en-US" sz="2000" b="1" dirty="0">
                <a:solidFill>
                  <a:schemeClr val="bg1"/>
                </a:solidFill>
                <a:effectLst>
                  <a:outerShdw blurRad="38100" dist="38100" dir="2700000" algn="tl">
                    <a:srgbClr val="000000">
                      <a:alpha val="43137"/>
                    </a:srgbClr>
                  </a:outerShdw>
                </a:effectLst>
                <a:latin typeface="+mj-lt"/>
              </a:rPr>
              <a:t>Once the complete set of leading edge strokes are created, merge them using the most efficient patter available.</a:t>
            </a:r>
          </a:p>
          <a:p>
            <a:pPr marL="914400" lvl="1" indent="-457200">
              <a:buFont typeface="+mj-lt"/>
              <a:buAutoNum type="alphaLcPeriod"/>
            </a:pPr>
            <a:r>
              <a:rPr lang="en-US" sz="2000" b="1" dirty="0">
                <a:solidFill>
                  <a:schemeClr val="bg1"/>
                </a:solidFill>
                <a:effectLst>
                  <a:outerShdw blurRad="38100" dist="38100" dir="2700000" algn="tl">
                    <a:srgbClr val="000000">
                      <a:alpha val="43137"/>
                    </a:srgbClr>
                  </a:outerShdw>
                </a:effectLst>
                <a:latin typeface="+mj-lt"/>
              </a:rPr>
              <a:t>E.g. merge in iterative pairs.</a:t>
            </a:r>
          </a:p>
          <a:p>
            <a:pPr marL="457200" indent="-457200">
              <a:buAutoNum type="arabicPeriod"/>
            </a:pPr>
            <a:endParaRPr lang="en-US" sz="2000" b="1" dirty="0">
              <a:solidFill>
                <a:schemeClr val="bg1"/>
              </a:solidFill>
              <a:effectLst>
                <a:outerShdw blurRad="38100" dist="38100" dir="2700000" algn="tl">
                  <a:srgbClr val="000000">
                    <a:alpha val="43137"/>
                  </a:srgbClr>
                </a:outerShdw>
              </a:effectLst>
              <a:latin typeface="+mj-lt"/>
            </a:endParaRPr>
          </a:p>
        </p:txBody>
      </p:sp>
      <p:sp>
        <p:nvSpPr>
          <p:cNvPr id="13"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731009746"/>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1066800"/>
            <a:ext cx="3048000" cy="4953000"/>
          </a:xfrm>
          <a:prstGeom prst="rect">
            <a:avLst/>
          </a:prstGeom>
          <a:effectLst>
            <a:outerShdw blurRad="254000" sx="103000" sy="103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p:cNvSpPr/>
          <p:nvPr/>
        </p:nvSpPr>
        <p:spPr>
          <a:xfrm>
            <a:off x="4953000" y="1066800"/>
            <a:ext cx="3048000" cy="4953000"/>
          </a:xfrm>
          <a:prstGeom prst="rect">
            <a:avLst/>
          </a:prstGeom>
          <a:effectLst>
            <a:outerShdw blurRad="254000" sx="103000" sy="103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p:cNvSpPr/>
          <p:nvPr/>
        </p:nvSpPr>
        <p:spPr>
          <a:xfrm>
            <a:off x="8382000" y="1066800"/>
            <a:ext cx="3048000" cy="4953000"/>
          </a:xfrm>
          <a:prstGeom prst="rect">
            <a:avLst/>
          </a:prstGeom>
          <a:effectLst>
            <a:outerShdw blurRad="254000" sx="103000" sy="103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79546" y="1066800"/>
            <a:ext cx="3050453" cy="495300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2343" y="3113416"/>
            <a:ext cx="4321316" cy="2398383"/>
          </a:xfrm>
          <a:prstGeom prst="rect">
            <a:avLst/>
          </a:prstGeom>
        </p:spPr>
      </p:pic>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1546" y="1066800"/>
            <a:ext cx="3050453" cy="4953000"/>
          </a:xfrm>
          <a:prstGeom prst="rect">
            <a:avLst/>
          </a:prstGeom>
        </p:spPr>
      </p:pic>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50545" y="1066800"/>
            <a:ext cx="3050453" cy="4953000"/>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89845" y="1417361"/>
            <a:ext cx="2548251" cy="2895247"/>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33800" y="1676400"/>
            <a:ext cx="5091954" cy="3657600"/>
          </a:xfrm>
          <a:prstGeom prst="rect">
            <a:avLst/>
          </a:prstGeom>
        </p:spPr>
      </p:pic>
      <p:sp>
        <p:nvSpPr>
          <p:cNvPr id="14" name="TextBox 13">
            <a:extLst>
              <a:ext uri="{FF2B5EF4-FFF2-40B4-BE49-F238E27FC236}">
                <a16:creationId xmlns:a16="http://schemas.microsoft.com/office/drawing/2014/main" id="{05C5F8B9-30B4-F2CB-0A90-0579F854AC73}"/>
              </a:ext>
            </a:extLst>
          </p:cNvPr>
          <p:cNvSpPr txBox="1"/>
          <p:nvPr/>
        </p:nvSpPr>
        <p:spPr>
          <a:xfrm>
            <a:off x="1219200" y="6240556"/>
            <a:ext cx="1066800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A show programmer must be able to answer some interest technical questions…</a:t>
            </a:r>
          </a:p>
        </p:txBody>
      </p:sp>
      <p:sp>
        <p:nvSpPr>
          <p:cNvPr id="19" name="TextBox 18">
            <a:extLst>
              <a:ext uri="{FF2B5EF4-FFF2-40B4-BE49-F238E27FC236}">
                <a16:creationId xmlns:a16="http://schemas.microsoft.com/office/drawing/2014/main" id="{E155E7FA-7472-15EC-E5A3-89AE68ED7561}"/>
              </a:ext>
            </a:extLst>
          </p:cNvPr>
          <p:cNvSpPr txBox="1"/>
          <p:nvPr/>
        </p:nvSpPr>
        <p:spPr>
          <a:xfrm>
            <a:off x="1219200" y="6243935"/>
            <a:ext cx="1066800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What does it feel like to be eaten by a giant robot?</a:t>
            </a:r>
          </a:p>
        </p:txBody>
      </p:sp>
      <p:sp>
        <p:nvSpPr>
          <p:cNvPr id="20" name="TextBox 19">
            <a:extLst>
              <a:ext uri="{FF2B5EF4-FFF2-40B4-BE49-F238E27FC236}">
                <a16:creationId xmlns:a16="http://schemas.microsoft.com/office/drawing/2014/main" id="{078C710C-A69A-EEC0-026B-4728813ED536}"/>
              </a:ext>
            </a:extLst>
          </p:cNvPr>
          <p:cNvSpPr txBox="1"/>
          <p:nvPr/>
        </p:nvSpPr>
        <p:spPr>
          <a:xfrm>
            <a:off x="1066800" y="6243935"/>
            <a:ext cx="1097280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How does your body react to being blown into the spirit realm by a magic hammer?</a:t>
            </a:r>
          </a:p>
        </p:txBody>
      </p:sp>
      <p:sp>
        <p:nvSpPr>
          <p:cNvPr id="21" name="TextBox 20">
            <a:extLst>
              <a:ext uri="{FF2B5EF4-FFF2-40B4-BE49-F238E27FC236}">
                <a16:creationId xmlns:a16="http://schemas.microsoft.com/office/drawing/2014/main" id="{46564603-4688-8817-5789-437D749DF1B2}"/>
              </a:ext>
            </a:extLst>
          </p:cNvPr>
          <p:cNvSpPr txBox="1"/>
          <p:nvPr/>
        </p:nvSpPr>
        <p:spPr>
          <a:xfrm>
            <a:off x="851770" y="6243935"/>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How much water should hit you if you drive a flying car into the East River?</a:t>
            </a:r>
          </a:p>
        </p:txBody>
      </p:sp>
      <p:sp>
        <p:nvSpPr>
          <p:cNvPr id="23" name="TextBox 22">
            <a:extLst>
              <a:ext uri="{FF2B5EF4-FFF2-40B4-BE49-F238E27FC236}">
                <a16:creationId xmlns:a16="http://schemas.microsoft.com/office/drawing/2014/main" id="{04963692-6F86-998A-0945-5559D65E9AC6}"/>
              </a:ext>
            </a:extLst>
          </p:cNvPr>
          <p:cNvSpPr txBox="1"/>
          <p:nvPr/>
        </p:nvSpPr>
        <p:spPr>
          <a:xfrm>
            <a:off x="851770" y="6243935"/>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I created these experiences by animating various motion bases.</a:t>
            </a:r>
          </a:p>
        </p:txBody>
      </p:sp>
      <p:pic>
        <p:nvPicPr>
          <p:cNvPr id="24" name="02.01_Devastator">
            <a:hlinkClick r:id="" action="ppaction://media"/>
            <a:extLst>
              <a:ext uri="{FF2B5EF4-FFF2-40B4-BE49-F238E27FC236}">
                <a16:creationId xmlns:a16="http://schemas.microsoft.com/office/drawing/2014/main" id="{1B921D82-2C65-CEDB-87B6-A993B0575779}"/>
              </a:ext>
            </a:extLst>
          </p:cNvPr>
          <p:cNvPicPr>
            <a:picLocks noChangeAspect="1"/>
          </p:cNvPicPr>
          <p:nvPr>
            <a:videoFile r:link="rId3"/>
            <p:extLst>
              <p:ext uri="{DAA4B4D4-6D71-4841-9C94-3DE7FCFB9230}">
                <p14:media xmlns:p14="http://schemas.microsoft.com/office/powerpoint/2010/main" r:embed="rId2"/>
              </p:ext>
            </p:extLst>
          </p:nvPr>
        </p:nvPicPr>
        <p:blipFill>
          <a:blip r:embed="rId22"/>
          <a:stretch>
            <a:fillRect/>
          </a:stretch>
        </p:blipFill>
        <p:spPr>
          <a:xfrm>
            <a:off x="1517904" y="1042482"/>
            <a:ext cx="9912096" cy="4977318"/>
          </a:xfrm>
          <a:prstGeom prst="rect">
            <a:avLst/>
          </a:prstGeom>
        </p:spPr>
      </p:pic>
      <p:pic>
        <p:nvPicPr>
          <p:cNvPr id="25" name="02.02_KFP">
            <a:hlinkClick r:id="" action="ppaction://media"/>
            <a:extLst>
              <a:ext uri="{FF2B5EF4-FFF2-40B4-BE49-F238E27FC236}">
                <a16:creationId xmlns:a16="http://schemas.microsoft.com/office/drawing/2014/main" id="{48BF28D8-E322-13BA-7DC9-81D53B14E2AD}"/>
              </a:ext>
            </a:extLst>
          </p:cNvPr>
          <p:cNvPicPr>
            <a:picLocks noChangeAspect="1"/>
          </p:cNvPicPr>
          <p:nvPr>
            <a:videoFile r:link="rId5"/>
            <p:extLst>
              <p:ext uri="{DAA4B4D4-6D71-4841-9C94-3DE7FCFB9230}">
                <p14:media xmlns:p14="http://schemas.microsoft.com/office/powerpoint/2010/main" r:embed="rId4"/>
              </p:ext>
            </p:extLst>
          </p:nvPr>
        </p:nvPicPr>
        <p:blipFill>
          <a:blip r:embed="rId23"/>
          <a:stretch>
            <a:fillRect/>
          </a:stretch>
        </p:blipFill>
        <p:spPr>
          <a:xfrm>
            <a:off x="1524000" y="1066800"/>
            <a:ext cx="9902952" cy="4951476"/>
          </a:xfrm>
          <a:prstGeom prst="rect">
            <a:avLst/>
          </a:prstGeom>
        </p:spPr>
      </p:pic>
      <p:pic>
        <p:nvPicPr>
          <p:cNvPr id="26" name="02.03_Jimmyfallon">
            <a:hlinkClick r:id="" action="ppaction://media"/>
            <a:extLst>
              <a:ext uri="{FF2B5EF4-FFF2-40B4-BE49-F238E27FC236}">
                <a16:creationId xmlns:a16="http://schemas.microsoft.com/office/drawing/2014/main" id="{087744A4-77CD-B67A-5204-BE31B421CF30}"/>
              </a:ext>
            </a:extLst>
          </p:cNvPr>
          <p:cNvPicPr>
            <a:picLocks noChangeAspect="1"/>
          </p:cNvPicPr>
          <p:nvPr>
            <a:videoFile r:link="rId7"/>
            <p:extLst>
              <p:ext uri="{DAA4B4D4-6D71-4841-9C94-3DE7FCFB9230}">
                <p14:media xmlns:p14="http://schemas.microsoft.com/office/powerpoint/2010/main" r:embed="rId6"/>
              </p:ext>
            </p:extLst>
          </p:nvPr>
        </p:nvPicPr>
        <p:blipFill>
          <a:blip r:embed="rId24"/>
          <a:stretch>
            <a:fillRect/>
          </a:stretch>
        </p:blipFill>
        <p:spPr>
          <a:xfrm>
            <a:off x="1524000" y="1047073"/>
            <a:ext cx="9902952" cy="4972727"/>
          </a:xfrm>
          <a:prstGeom prst="rect">
            <a:avLst/>
          </a:prstGeom>
        </p:spPr>
      </p:pic>
      <p:pic>
        <p:nvPicPr>
          <p:cNvPr id="27" name="02.04_D-Box">
            <a:hlinkClick r:id="" action="ppaction://media"/>
            <a:extLst>
              <a:ext uri="{FF2B5EF4-FFF2-40B4-BE49-F238E27FC236}">
                <a16:creationId xmlns:a16="http://schemas.microsoft.com/office/drawing/2014/main" id="{B93DD22C-0676-7A6A-E072-86E821D5D46D}"/>
              </a:ext>
            </a:extLst>
          </p:cNvPr>
          <p:cNvPicPr>
            <a:picLocks noChangeAspect="1"/>
          </p:cNvPicPr>
          <p:nvPr>
            <a:videoFile r:link="rId9"/>
            <p:extLst>
              <p:ext uri="{DAA4B4D4-6D71-4841-9C94-3DE7FCFB9230}">
                <p14:media xmlns:p14="http://schemas.microsoft.com/office/powerpoint/2010/main" r:embed="rId8"/>
              </p:ext>
            </p:extLst>
          </p:nvPr>
        </p:nvPicPr>
        <p:blipFill>
          <a:blip r:embed="rId25"/>
          <a:stretch>
            <a:fillRect/>
          </a:stretch>
        </p:blipFill>
        <p:spPr>
          <a:xfrm>
            <a:off x="1517904" y="1056894"/>
            <a:ext cx="3054096" cy="4962906"/>
          </a:xfrm>
          <a:prstGeom prst="rect">
            <a:avLst/>
          </a:prstGeom>
        </p:spPr>
      </p:pic>
      <p:pic>
        <p:nvPicPr>
          <p:cNvPr id="28" name="02.05_Dervish">
            <a:hlinkClick r:id="" action="ppaction://media"/>
            <a:extLst>
              <a:ext uri="{FF2B5EF4-FFF2-40B4-BE49-F238E27FC236}">
                <a16:creationId xmlns:a16="http://schemas.microsoft.com/office/drawing/2014/main" id="{C6812538-1EF4-7798-E779-F2EFD15BF857}"/>
              </a:ext>
            </a:extLst>
          </p:cNvPr>
          <p:cNvPicPr>
            <a:picLocks noChangeAspect="1"/>
          </p:cNvPicPr>
          <p:nvPr>
            <a:videoFile r:link="rId11"/>
            <p:extLst>
              <p:ext uri="{DAA4B4D4-6D71-4841-9C94-3DE7FCFB9230}">
                <p14:media xmlns:p14="http://schemas.microsoft.com/office/powerpoint/2010/main" r:embed="rId10"/>
              </p:ext>
            </p:extLst>
          </p:nvPr>
        </p:nvPicPr>
        <p:blipFill>
          <a:blip r:embed="rId26"/>
          <a:stretch>
            <a:fillRect/>
          </a:stretch>
        </p:blipFill>
        <p:spPr>
          <a:xfrm>
            <a:off x="4956048" y="1066800"/>
            <a:ext cx="3044952" cy="4917314"/>
          </a:xfrm>
          <a:prstGeom prst="rect">
            <a:avLst/>
          </a:prstGeom>
        </p:spPr>
      </p:pic>
      <p:pic>
        <p:nvPicPr>
          <p:cNvPr id="29" name="02.06_Crankarms">
            <a:hlinkClick r:id="" action="ppaction://media"/>
            <a:extLst>
              <a:ext uri="{FF2B5EF4-FFF2-40B4-BE49-F238E27FC236}">
                <a16:creationId xmlns:a16="http://schemas.microsoft.com/office/drawing/2014/main" id="{8F6CB4DF-DF87-D181-B5CE-FE6912DE689F}"/>
              </a:ext>
            </a:extLst>
          </p:cNvPr>
          <p:cNvPicPr>
            <a:picLocks noChangeAspect="1"/>
          </p:cNvPicPr>
          <p:nvPr>
            <a:videoFile r:link="rId13"/>
            <p:extLst>
              <p:ext uri="{DAA4B4D4-6D71-4841-9C94-3DE7FCFB9230}">
                <p14:media xmlns:p14="http://schemas.microsoft.com/office/powerpoint/2010/main" r:embed="rId12"/>
              </p:ext>
            </p:extLst>
          </p:nvPr>
        </p:nvPicPr>
        <p:blipFill>
          <a:blip r:embed="rId27"/>
          <a:stretch>
            <a:fillRect/>
          </a:stretch>
        </p:blipFill>
        <p:spPr>
          <a:xfrm>
            <a:off x="8385048" y="1068506"/>
            <a:ext cx="3044952" cy="4948047"/>
          </a:xfrm>
          <a:prstGeom prst="rect">
            <a:avLst/>
          </a:prstGeom>
        </p:spPr>
      </p:pic>
    </p:spTree>
    <p:custDataLst>
      <p:tags r:id="rId1"/>
    </p:custDataLst>
    <p:extLst>
      <p:ext uri="{BB962C8B-B14F-4D97-AF65-F5344CB8AC3E}">
        <p14:creationId xmlns:p14="http://schemas.microsoft.com/office/powerpoint/2010/main" val="753880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 presetClass="mediacall" presetSubtype="0" fill="hold" nodeType="withEffect">
                                  <p:stCondLst>
                                    <p:cond delay="0"/>
                                  </p:stCondLst>
                                  <p:childTnLst>
                                    <p:cmd type="call" cmd="playFrom(0.0)">
                                      <p:cBhvr>
                                        <p:cTn id="20" dur="5038" fill="hold"/>
                                        <p:tgtEl>
                                          <p:spTgt spid="24"/>
                                        </p:tgtEl>
                                      </p:cBhvr>
                                    </p:cmd>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16"/>
                            </p:stCondLst>
                            <p:childTnLst>
                              <p:par>
                                <p:cTn id="25" presetID="10"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xit" presetSubtype="0" fill="hold" grpId="1"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 presetClass="mediacall" presetSubtype="0" fill="hold" nodeType="withEffect">
                                  <p:stCondLst>
                                    <p:cond delay="0"/>
                                  </p:stCondLst>
                                  <p:childTnLst>
                                    <p:cmd type="call" cmd="playFrom(0.0)">
                                      <p:cBhvr>
                                        <p:cTn id="40" dur="6548" fill="hold"/>
                                        <p:tgtEl>
                                          <p:spTgt spid="25"/>
                                        </p:tgtEl>
                                      </p:cBhvr>
                                    </p:cmd>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6502"/>
                            </p:stCondLst>
                            <p:childTnLst>
                              <p:par>
                                <p:cTn id="45" presetID="10" presetClass="entr" presetSubtype="0" fill="hold" nodeType="after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xit" presetSubtype="0" fill="hold" grpId="1"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 presetClass="mediacall" presetSubtype="0" fill="hold" nodeType="withEffect">
                                  <p:stCondLst>
                                    <p:cond delay="0"/>
                                  </p:stCondLst>
                                  <p:childTnLst>
                                    <p:cmd type="call" cmd="playFrom(0.0)">
                                      <p:cBhvr>
                                        <p:cTn id="60" dur="8057" fill="hold"/>
                                        <p:tgtEl>
                                          <p:spTgt spid="26"/>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8010"/>
                            </p:stCondLst>
                            <p:childTnLst>
                              <p:par>
                                <p:cTn id="65" presetID="10" presetClass="entr" presetSubtype="0" fill="hold" nodeType="afterEffect">
                                  <p:stCondLst>
                                    <p:cond delay="5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childTnLst>
                                </p:cTn>
                              </p:par>
                            </p:childTnLst>
                          </p:cTn>
                        </p:par>
                        <p:par>
                          <p:cTn id="68" fill="hold">
                            <p:stCondLst>
                              <p:cond delay="9510"/>
                            </p:stCondLst>
                            <p:childTnLst>
                              <p:par>
                                <p:cTn id="69" presetID="10" presetClass="entr" presetSubtype="0" fill="hold" nodeType="afterEffect">
                                  <p:stCondLst>
                                    <p:cond delay="199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nodeType="withEffect">
                                  <p:stCondLst>
                                    <p:cond delay="200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20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xit" presetSubtype="0" fill="hold" nodeType="withEffect">
                                  <p:stCondLst>
                                    <p:cond delay="200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nodeType="withEffect">
                                  <p:stCondLst>
                                    <p:cond delay="200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543"/>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 presetClass="mediacall" presetSubtype="0" fill="hold" nodeType="withEffect">
                                  <p:stCondLst>
                                    <p:cond delay="543"/>
                                  </p:stCondLst>
                                  <p:childTnLst>
                                    <p:cmd type="call" cmd="playFrom(0.0)">
                                      <p:cBhvr>
                                        <p:cTn id="88" dur="8000" fill="hold"/>
                                        <p:tgtEl>
                                          <p:spTgt spid="27"/>
                                        </p:tgtEl>
                                      </p:cBhvr>
                                    </p:cmd>
                                  </p:childTnLst>
                                </p:cTn>
                              </p:par>
                              <p:par>
                                <p:cTn id="89" presetID="1" presetClass="mediacall" presetSubtype="0" fill="hold" nodeType="withEffect">
                                  <p:stCondLst>
                                    <p:cond delay="2000"/>
                                  </p:stCondLst>
                                  <p:childTnLst>
                                    <p:cmd type="call" cmd="playFrom(0.0)">
                                      <p:cBhvr>
                                        <p:cTn id="90" dur="8007" fill="hold"/>
                                        <p:tgtEl>
                                          <p:spTgt spid="28"/>
                                        </p:tgtEl>
                                      </p:cBhvr>
                                    </p:cmd>
                                  </p:childTnLst>
                                </p:cTn>
                              </p:par>
                              <p:par>
                                <p:cTn id="91" presetID="1" presetClass="mediacall" presetSubtype="0" fill="hold" nodeType="withEffect">
                                  <p:stCondLst>
                                    <p:cond delay="2000"/>
                                  </p:stCondLst>
                                  <p:childTnLst>
                                    <p:cmd type="call" cmd="playFrom(0.0)">
                                      <p:cBhvr>
                                        <p:cTn id="92" dur="8057" fill="hold"/>
                                        <p:tgtEl>
                                          <p:spTgt spid="29"/>
                                        </p:tgtEl>
                                      </p:cBhvr>
                                    </p:cmd>
                                  </p:childTnLst>
                                </p:cTn>
                              </p:par>
                              <p:par>
                                <p:cTn id="93" presetID="10" presetClass="entr" presetSubtype="0" fill="hold" grpId="0" nodeType="withEffect">
                                  <p:stCondLst>
                                    <p:cond delay="2243"/>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24"/>
                                        </p:tgtEl>
                                      </p:cBhvr>
                                    </p:cmd>
                                  </p:childTnLst>
                                </p:cTn>
                              </p:par>
                            </p:childTnLst>
                          </p:cTn>
                        </p:par>
                      </p:childTnLst>
                    </p:cTn>
                  </p:par>
                </p:childTnLst>
              </p:cTn>
              <p:nextCondLst>
                <p:cond evt="onClick" delay="0">
                  <p:tgtEl>
                    <p:spTgt spid="24"/>
                  </p:tgtEl>
                </p:cond>
              </p:nextCondLst>
            </p:seq>
            <p:video>
              <p:cMediaNode vol="80000" showWhenStopped="0">
                <p:cTn id="101" fill="hold" display="0">
                  <p:stCondLst>
                    <p:cond delay="indefinite"/>
                  </p:stCondLst>
                </p:cTn>
                <p:tgtEl>
                  <p:spTgt spid="24"/>
                </p:tgtEl>
              </p:cMediaNode>
            </p:video>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2" presetClass="mediacall" presetSubtype="0" fill="hold" nodeType="clickEffect">
                                  <p:stCondLst>
                                    <p:cond delay="0"/>
                                  </p:stCondLst>
                                  <p:childTnLst>
                                    <p:cmd type="call" cmd="togglePause">
                                      <p:cBhvr>
                                        <p:cTn id="106" dur="1" fill="hold"/>
                                        <p:tgtEl>
                                          <p:spTgt spid="25"/>
                                        </p:tgtEl>
                                      </p:cBhvr>
                                    </p:cmd>
                                  </p:childTnLst>
                                </p:cTn>
                              </p:par>
                            </p:childTnLst>
                          </p:cTn>
                        </p:par>
                      </p:childTnLst>
                    </p:cTn>
                  </p:par>
                </p:childTnLst>
              </p:cTn>
              <p:nextCondLst>
                <p:cond evt="onClick" delay="0">
                  <p:tgtEl>
                    <p:spTgt spid="25"/>
                  </p:tgtEl>
                </p:cond>
              </p:nextCondLst>
            </p:seq>
            <p:video>
              <p:cMediaNode vol="80000" showWhenStopped="0">
                <p:cTn id="107" fill="hold" display="0">
                  <p:stCondLst>
                    <p:cond delay="indefinite"/>
                  </p:stCondLst>
                </p:cTn>
                <p:tgtEl>
                  <p:spTgt spid="25"/>
                </p:tgtEl>
              </p:cMediaNode>
            </p:video>
            <p:seq concurrent="1" nextAc="seek">
              <p:cTn id="108" restart="whenNotActive" fill="hold" evtFilter="cancelBubble" nodeType="interactiveSeq">
                <p:stCondLst>
                  <p:cond evt="onClick" delay="0">
                    <p:tgtEl>
                      <p:spTgt spid="26"/>
                    </p:tgtEl>
                  </p:cond>
                </p:stCondLst>
                <p:endSync evt="end" delay="0">
                  <p:rtn val="all"/>
                </p:endSync>
                <p:childTnLst>
                  <p:par>
                    <p:cTn id="109" fill="hold">
                      <p:stCondLst>
                        <p:cond delay="0"/>
                      </p:stCondLst>
                      <p:childTnLst>
                        <p:par>
                          <p:cTn id="110" fill="hold">
                            <p:stCondLst>
                              <p:cond delay="0"/>
                            </p:stCondLst>
                            <p:childTnLst>
                              <p:par>
                                <p:cTn id="111" presetID="2" presetClass="mediacall" presetSubtype="0" fill="hold" nodeType="clickEffect">
                                  <p:stCondLst>
                                    <p:cond delay="0"/>
                                  </p:stCondLst>
                                  <p:childTnLst>
                                    <p:cmd type="call" cmd="togglePause">
                                      <p:cBhvr>
                                        <p:cTn id="112" dur="1" fill="hold"/>
                                        <p:tgtEl>
                                          <p:spTgt spid="26"/>
                                        </p:tgtEl>
                                      </p:cBhvr>
                                    </p:cmd>
                                  </p:childTnLst>
                                </p:cTn>
                              </p:par>
                            </p:childTnLst>
                          </p:cTn>
                        </p:par>
                      </p:childTnLst>
                    </p:cTn>
                  </p:par>
                </p:childTnLst>
              </p:cTn>
              <p:nextCondLst>
                <p:cond evt="onClick" delay="0">
                  <p:tgtEl>
                    <p:spTgt spid="26"/>
                  </p:tgtEl>
                </p:cond>
              </p:nextCondLst>
            </p:seq>
            <p:video>
              <p:cMediaNode vol="80000" showWhenStopped="0">
                <p:cTn id="113" fill="hold" display="0">
                  <p:stCondLst>
                    <p:cond delay="indefinite"/>
                  </p:stCondLst>
                </p:cTn>
                <p:tgtEl>
                  <p:spTgt spid="26"/>
                </p:tgtEl>
              </p:cMediaNode>
            </p:video>
            <p:video>
              <p:cMediaNode vol="80000" showWhenStopped="0">
                <p:cTn id="114" repeatCount="indefinite" fill="hold" display="0">
                  <p:stCondLst>
                    <p:cond delay="indefinite"/>
                  </p:stCondLst>
                </p:cTn>
                <p:tgtEl>
                  <p:spTgt spid="27"/>
                </p:tgtEl>
              </p:cMediaNode>
            </p:video>
            <p:video>
              <p:cMediaNode vol="80000" showWhenStopped="0">
                <p:cTn id="115" repeatCount="indefinite" fill="hold" display="0">
                  <p:stCondLst>
                    <p:cond delay="indefinite"/>
                  </p:stCondLst>
                </p:cTn>
                <p:tgtEl>
                  <p:spTgt spid="28"/>
                </p:tgtEl>
              </p:cMediaNode>
            </p:video>
            <p:video>
              <p:cMediaNode vol="68182" mute="1">
                <p:cTn id="116" repeatCount="indefinite" fill="hold" display="0">
                  <p:stCondLst>
                    <p:cond delay="indefinite"/>
                  </p:stCondLst>
                </p:cTn>
                <p:tgtEl>
                  <p:spTgt spid="29"/>
                </p:tgtEl>
              </p:cMediaNode>
            </p:video>
          </p:childTnLst>
        </p:cTn>
      </p:par>
    </p:tnLst>
    <p:bldLst>
      <p:bldP spid="14" grpId="0"/>
      <p:bldP spid="14" grpId="1"/>
      <p:bldP spid="19" grpId="0"/>
      <p:bldP spid="19" grpId="1"/>
      <p:bldP spid="20" grpId="0"/>
      <p:bldP spid="20" grpId="1"/>
      <p:bldP spid="21" grpId="0"/>
      <p:bldP spid="21" grpId="1"/>
      <p:bldP spid="23" grpId="0"/>
    </p:bldLst>
  </p:timing>
  <p:extLst>
    <p:ext uri="{E180D4A7-C9FB-4DFB-919C-405C955672EB}">
      <p14:showEvtLst xmlns:p14="http://schemas.microsoft.com/office/powerpoint/2010/main">
        <p14:playEvt time="1969" objId="2"/>
        <p14:stopEvt time="6520" objId="2"/>
        <p14:playEvt time="9457" objId="19"/>
        <p14:stopEvt time="16107" objId="19"/>
        <p14:playEvt time="21132" objId="20"/>
        <p14:stopEvt time="29227" objId="20"/>
        <p14:playEvt time="32616" objId="11"/>
        <p14:playEvt time="32701" objId="22"/>
        <p14:playEvt time="32802" objId="17"/>
        <p14:playEvt time="41113" objId="17"/>
        <p14:playEvt time="49391" objId="17"/>
        <p14:stopEvt time="54480" objId="17"/>
        <p14:stopEvt time="54480" objId="11"/>
        <p14:stopEvt time="54480" objId="2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400110"/>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Process</a:t>
            </a:r>
            <a:r>
              <a:rPr lang="en-US" sz="2000" b="1" dirty="0">
                <a:solidFill>
                  <a:schemeClr val="bg1"/>
                </a:solidFill>
                <a:effectLst>
                  <a:outerShdw blurRad="38100" dist="38100" dir="2700000" algn="tl">
                    <a:srgbClr val="000000">
                      <a:alpha val="43137"/>
                    </a:srgbClr>
                  </a:outerShdw>
                </a:effectLst>
                <a:latin typeface="+mj-lt"/>
              </a:rPr>
              <a:t>: </a:t>
            </a:r>
          </a:p>
        </p:txBody>
      </p:sp>
      <p:sp>
        <p:nvSpPr>
          <p:cNvPr id="16"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pic>
        <p:nvPicPr>
          <p:cNvPr id="4" name="LeadingEdgeMesh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4655" y="1684858"/>
            <a:ext cx="5715000" cy="4438650"/>
          </a:xfrm>
          <a:prstGeom prst="rect">
            <a:avLst/>
          </a:prstGeom>
        </p:spPr>
      </p:pic>
    </p:spTree>
    <p:extLst>
      <p:ext uri="{BB962C8B-B14F-4D97-AF65-F5344CB8AC3E}">
        <p14:creationId xmlns:p14="http://schemas.microsoft.com/office/powerpoint/2010/main" val="3120620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5016758"/>
          </a:xfrm>
          <a:prstGeom prst="rect">
            <a:avLst/>
          </a:prstGeom>
          <a:effectLst/>
        </p:spPr>
        <p:txBody>
          <a:bodyPr wrap="square">
            <a:spAutoFit/>
          </a:bodyPr>
          <a:lstStyle/>
          <a:p>
            <a:r>
              <a:rPr lang="en-US" sz="2000" b="1" u="sng" dirty="0">
                <a:solidFill>
                  <a:schemeClr val="bg1"/>
                </a:solidFill>
                <a:effectLst>
                  <a:outerShdw blurRad="38100" dist="38100" dir="2700000" algn="tl">
                    <a:srgbClr val="000000">
                      <a:alpha val="43137"/>
                    </a:srgbClr>
                  </a:outerShdw>
                </a:effectLst>
                <a:latin typeface="+mj-lt"/>
              </a:rPr>
              <a:t>Pseudo-code</a:t>
            </a:r>
            <a:r>
              <a:rPr lang="en-US" sz="2000" b="1" dirty="0">
                <a:solidFill>
                  <a:schemeClr val="bg1"/>
                </a:solidFill>
                <a:effectLst>
                  <a:outerShdw blurRad="38100" dist="38100" dir="2700000" algn="tl">
                    <a:srgbClr val="000000">
                      <a:alpha val="43137"/>
                    </a:srgbClr>
                  </a:outerShdw>
                </a:effectLst>
                <a:latin typeface="+mj-lt"/>
              </a:rPr>
              <a:t>: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err="1">
                <a:solidFill>
                  <a:schemeClr val="bg1"/>
                </a:solidFill>
                <a:effectLst>
                  <a:outerShdw blurRad="38100" dist="38100" dir="2700000" algn="tl">
                    <a:srgbClr val="000000">
                      <a:alpha val="43137"/>
                    </a:srgbClr>
                  </a:outerShdw>
                </a:effectLst>
                <a:latin typeface="+mj-lt"/>
              </a:rPr>
              <a:t>meshCurrent</a:t>
            </a:r>
            <a:r>
              <a:rPr lang="en-US" sz="2000" b="1" dirty="0">
                <a:solidFill>
                  <a:schemeClr val="bg1"/>
                </a:solidFill>
                <a:effectLst>
                  <a:outerShdw blurRad="38100" dist="38100" dir="2700000" algn="tl">
                    <a:srgbClr val="000000">
                      <a:alpha val="43137"/>
                    </a:srgbClr>
                  </a:outerShdw>
                </a:effectLst>
                <a:latin typeface="+mj-lt"/>
              </a:rPr>
              <a:t>[];   // the</a:t>
            </a:r>
            <a:r>
              <a:rPr lang="en-US" sz="2000" b="1" dirty="0">
                <a:solidFill>
                  <a:schemeClr val="bg1"/>
                </a:solidFill>
                <a:effectLst>
                  <a:outerShdw blurRad="38100" dist="38100" dir="2700000" algn="tl">
                    <a:srgbClr val="000000">
                      <a:alpha val="43137"/>
                    </a:srgbClr>
                  </a:outerShdw>
                </a:effectLst>
              </a:rPr>
              <a:t> array of vertex positions of the brush mesh at the current time sample</a:t>
            </a:r>
          </a:p>
          <a:p>
            <a:r>
              <a:rPr lang="en-US" sz="2000" b="1" dirty="0">
                <a:solidFill>
                  <a:schemeClr val="bg1"/>
                </a:solidFill>
                <a:effectLst>
                  <a:outerShdw blurRad="38100" dist="38100" dir="2700000" algn="tl">
                    <a:srgbClr val="000000">
                      <a:alpha val="43137"/>
                    </a:srgbClr>
                  </a:outerShdw>
                </a:effectLst>
                <a:latin typeface="+mj-lt"/>
              </a:rPr>
              <a:t>		// initialize to the first time sample in the animation array</a:t>
            </a:r>
          </a:p>
          <a:p>
            <a:r>
              <a:rPr lang="en-US" sz="2000" b="1" dirty="0" err="1">
                <a:solidFill>
                  <a:schemeClr val="bg1"/>
                </a:solidFill>
                <a:effectLst>
                  <a:outerShdw blurRad="38100" dist="38100" dir="2700000" algn="tl">
                    <a:srgbClr val="000000">
                      <a:alpha val="43137"/>
                    </a:srgbClr>
                  </a:outerShdw>
                </a:effectLst>
                <a:latin typeface="+mj-lt"/>
              </a:rPr>
              <a:t>meshPrevious</a:t>
            </a:r>
            <a:r>
              <a:rPr lang="en-US" sz="2000" b="1" dirty="0">
                <a:solidFill>
                  <a:schemeClr val="bg1"/>
                </a:solidFill>
                <a:effectLst>
                  <a:outerShdw blurRad="38100" dist="38100" dir="2700000" algn="tl">
                    <a:srgbClr val="000000">
                      <a:alpha val="43137"/>
                    </a:srgbClr>
                  </a:outerShdw>
                </a:effectLst>
                <a:latin typeface="+mj-lt"/>
              </a:rPr>
              <a:t>[];  // the </a:t>
            </a:r>
            <a:r>
              <a:rPr lang="en-US" sz="2000" b="1" dirty="0">
                <a:solidFill>
                  <a:schemeClr val="bg1"/>
                </a:solidFill>
                <a:effectLst>
                  <a:outerShdw blurRad="38100" dist="38100" dir="2700000" algn="tl">
                    <a:srgbClr val="000000">
                      <a:alpha val="43137"/>
                    </a:srgbClr>
                  </a:outerShdw>
                </a:effectLst>
              </a:rPr>
              <a:t>array of vertex position of the brush mesh at the previous time sample</a:t>
            </a:r>
          </a:p>
          <a:p>
            <a:r>
              <a:rPr lang="en-US" sz="2000" b="1" dirty="0">
                <a:solidFill>
                  <a:schemeClr val="bg1"/>
                </a:solidFill>
                <a:effectLst>
                  <a:outerShdw blurRad="38100" dist="38100" dir="2700000" algn="tl">
                    <a:srgbClr val="000000">
                      <a:alpha val="43137"/>
                    </a:srgbClr>
                  </a:outerShdw>
                </a:effectLst>
              </a:rPr>
              <a:t>		// initialize to the first time sample in the animation array</a:t>
            </a:r>
          </a:p>
          <a:p>
            <a:r>
              <a:rPr lang="en-US" sz="2000" b="1" dirty="0" err="1">
                <a:solidFill>
                  <a:schemeClr val="bg1"/>
                </a:solidFill>
                <a:effectLst>
                  <a:outerShdw blurRad="38100" dist="38100" dir="2700000" algn="tl">
                    <a:srgbClr val="000000">
                      <a:alpha val="43137"/>
                    </a:srgbClr>
                  </a:outerShdw>
                </a:effectLst>
                <a:latin typeface="+mj-lt"/>
              </a:rPr>
              <a:t>leadingEdgeMesh</a:t>
            </a:r>
            <a:r>
              <a:rPr lang="en-US" sz="2000" b="1" dirty="0">
                <a:solidFill>
                  <a:schemeClr val="bg1"/>
                </a:solidFill>
                <a:effectLst>
                  <a:outerShdw blurRad="38100" dist="38100" dir="2700000" algn="tl">
                    <a:srgbClr val="000000">
                      <a:alpha val="43137"/>
                    </a:srgbClr>
                  </a:outerShdw>
                </a:effectLst>
                <a:latin typeface="+mj-lt"/>
              </a:rPr>
              <a:t>[];	// an array of </a:t>
            </a:r>
            <a:r>
              <a:rPr lang="en-US" sz="2000" b="1" dirty="0" err="1">
                <a:solidFill>
                  <a:schemeClr val="bg1"/>
                </a:solidFill>
                <a:effectLst>
                  <a:outerShdw blurRad="38100" dist="38100" dir="2700000" algn="tl">
                    <a:srgbClr val="000000">
                      <a:alpha val="43137"/>
                    </a:srgbClr>
                  </a:outerShdw>
                </a:effectLst>
                <a:latin typeface="+mj-lt"/>
              </a:rPr>
              <a:t>structs</a:t>
            </a:r>
            <a:r>
              <a:rPr lang="en-US" sz="2000" b="1" dirty="0">
                <a:solidFill>
                  <a:schemeClr val="bg1"/>
                </a:solidFill>
                <a:effectLst>
                  <a:outerShdw blurRad="38100" dist="38100" dir="2700000" algn="tl">
                    <a:srgbClr val="000000">
                      <a:alpha val="43137"/>
                    </a:srgbClr>
                  </a:outerShdw>
                </a:effectLst>
                <a:latin typeface="+mj-lt"/>
              </a:rPr>
              <a:t> describing the prisms generated in this step</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For each element in the animation array</a:t>
            </a:r>
          </a:p>
          <a:p>
            <a:r>
              <a:rPr lang="en-US" sz="2000" b="1" dirty="0">
                <a:solidFill>
                  <a:schemeClr val="bg1"/>
                </a:solidFill>
                <a:effectLst>
                  <a:outerShdw blurRad="38100" dist="38100" dir="2700000" algn="tl">
                    <a:srgbClr val="000000">
                      <a:alpha val="43137"/>
                    </a:srgbClr>
                  </a:outerShdw>
                </a:effectLst>
                <a:latin typeface="+mj-lt"/>
              </a:rPr>
              <a:t>	update </a:t>
            </a:r>
            <a:r>
              <a:rPr lang="en-US" sz="2000" b="1" dirty="0" err="1">
                <a:solidFill>
                  <a:schemeClr val="bg1"/>
                </a:solidFill>
                <a:effectLst>
                  <a:outerShdw blurRad="38100" dist="38100" dir="2700000" algn="tl">
                    <a:srgbClr val="000000">
                      <a:alpha val="43137"/>
                    </a:srgbClr>
                  </a:outerShdw>
                </a:effectLst>
                <a:latin typeface="+mj-lt"/>
              </a:rPr>
              <a:t>meshCurrent</a:t>
            </a:r>
            <a:r>
              <a:rPr lang="en-US" sz="2000" b="1" dirty="0">
                <a:solidFill>
                  <a:schemeClr val="bg1"/>
                </a:solidFill>
                <a:effectLst>
                  <a:outerShdw blurRad="38100" dist="38100" dir="2700000" algn="tl">
                    <a:srgbClr val="000000">
                      <a:alpha val="43137"/>
                    </a:srgbClr>
                  </a:outerShdw>
                </a:effectLst>
                <a:latin typeface="+mj-lt"/>
              </a:rPr>
              <a:t>[] to the vertex positions of the next sample in the animation sequence</a:t>
            </a:r>
          </a:p>
          <a:p>
            <a:r>
              <a:rPr lang="en-US" sz="2000" b="1" dirty="0">
                <a:solidFill>
                  <a:schemeClr val="bg1"/>
                </a:solidFill>
                <a:effectLst>
                  <a:outerShdw blurRad="38100" dist="38100" dir="2700000" algn="tl">
                    <a:srgbClr val="000000">
                      <a:alpha val="43137"/>
                    </a:srgbClr>
                  </a:outerShdw>
                </a:effectLst>
                <a:latin typeface="+mj-lt"/>
              </a:rPr>
              <a:t>	for each triangle in the brush mesh</a:t>
            </a:r>
          </a:p>
          <a:p>
            <a:r>
              <a:rPr lang="en-US" sz="2000" b="1" dirty="0">
                <a:solidFill>
                  <a:schemeClr val="bg1"/>
                </a:solidFill>
                <a:effectLst>
                  <a:outerShdw blurRad="38100" dist="38100" dir="2700000" algn="tl">
                    <a:srgbClr val="000000">
                      <a:alpha val="43137"/>
                    </a:srgbClr>
                  </a:outerShdw>
                </a:effectLst>
                <a:latin typeface="+mj-lt"/>
              </a:rPr>
              <a:t>		calculate vertex displacement =  ( </a:t>
            </a:r>
            <a:r>
              <a:rPr lang="en-US" sz="2000" b="1" dirty="0" err="1">
                <a:solidFill>
                  <a:schemeClr val="bg1"/>
                </a:solidFill>
                <a:effectLst>
                  <a:outerShdw blurRad="38100" dist="38100" dir="2700000" algn="tl">
                    <a:srgbClr val="000000">
                      <a:alpha val="43137"/>
                    </a:srgbClr>
                  </a:outerShdw>
                </a:effectLst>
                <a:latin typeface="+mj-lt"/>
              </a:rPr>
              <a:t>meshCurrent</a:t>
            </a:r>
            <a:r>
              <a:rPr lang="en-US" sz="2000" b="1" dirty="0">
                <a:solidFill>
                  <a:schemeClr val="bg1"/>
                </a:solidFill>
                <a:effectLst>
                  <a:outerShdw blurRad="38100" dist="38100" dir="2700000" algn="tl">
                    <a:srgbClr val="000000">
                      <a:alpha val="43137"/>
                    </a:srgbClr>
                  </a:outerShdw>
                </a:effectLst>
                <a:latin typeface="+mj-lt"/>
              </a:rPr>
              <a:t>[</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 </a:t>
            </a:r>
            <a:r>
              <a:rPr lang="en-US" sz="2000" b="1" dirty="0" err="1">
                <a:solidFill>
                  <a:schemeClr val="bg1"/>
                </a:solidFill>
                <a:effectLst>
                  <a:outerShdw blurRad="38100" dist="38100" dir="2700000" algn="tl">
                    <a:srgbClr val="000000">
                      <a:alpha val="43137"/>
                    </a:srgbClr>
                  </a:outerShdw>
                </a:effectLst>
                <a:latin typeface="+mj-lt"/>
              </a:rPr>
              <a:t>meshPrevious</a:t>
            </a:r>
            <a:r>
              <a:rPr lang="en-US" sz="2000" b="1" dirty="0">
                <a:solidFill>
                  <a:schemeClr val="bg1"/>
                </a:solidFill>
                <a:effectLst>
                  <a:outerShdw blurRad="38100" dist="38100" dir="2700000" algn="tl">
                    <a:srgbClr val="000000">
                      <a:alpha val="43137"/>
                    </a:srgbClr>
                  </a:outerShdw>
                </a:effectLst>
                <a:latin typeface="+mj-lt"/>
              </a:rPr>
              <a:t>[</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a:t>
            </a:r>
          </a:p>
          <a:p>
            <a:r>
              <a:rPr lang="en-US" sz="2000" b="1" dirty="0">
                <a:solidFill>
                  <a:schemeClr val="bg1"/>
                </a:solidFill>
                <a:effectLst>
                  <a:outerShdw blurRad="38100" dist="38100" dir="2700000" algn="tl">
                    <a:srgbClr val="000000">
                      <a:alpha val="43137"/>
                    </a:srgbClr>
                  </a:outerShdw>
                </a:effectLst>
                <a:latin typeface="+mj-lt"/>
              </a:rPr>
              <a:t>		if the projection of the triangle normal onto the displacement vector is greater than 0</a:t>
            </a:r>
          </a:p>
          <a:p>
            <a:r>
              <a:rPr lang="en-US" sz="2000" b="1" dirty="0">
                <a:solidFill>
                  <a:schemeClr val="bg1"/>
                </a:solidFill>
                <a:effectLst>
                  <a:outerShdw blurRad="38100" dist="38100" dir="2700000" algn="tl">
                    <a:srgbClr val="000000">
                      <a:alpha val="43137"/>
                    </a:srgbClr>
                  </a:outerShdw>
                </a:effectLst>
                <a:latin typeface="+mj-lt"/>
              </a:rPr>
              <a:t>			generate a prism from the current and previous triangles</a:t>
            </a:r>
          </a:p>
          <a:p>
            <a:r>
              <a:rPr lang="en-US" sz="2000" b="1" dirty="0">
                <a:solidFill>
                  <a:schemeClr val="bg1"/>
                </a:solidFill>
                <a:effectLst>
                  <a:outerShdw blurRad="38100" dist="38100" dir="2700000" algn="tl">
                    <a:srgbClr val="000000">
                      <a:alpha val="43137"/>
                    </a:srgbClr>
                  </a:outerShdw>
                </a:effectLst>
                <a:latin typeface="+mj-lt"/>
              </a:rPr>
              <a:t>			Append the prism shape in an array of </a:t>
            </a:r>
            <a:r>
              <a:rPr lang="en-US" sz="2000" b="1" dirty="0" err="1">
                <a:solidFill>
                  <a:schemeClr val="bg1"/>
                </a:solidFill>
                <a:effectLst>
                  <a:outerShdw blurRad="38100" dist="38100" dir="2700000" algn="tl">
                    <a:srgbClr val="000000">
                      <a:alpha val="43137"/>
                    </a:srgbClr>
                  </a:outerShdw>
                </a:effectLst>
                <a:latin typeface="+mj-lt"/>
              </a:rPr>
              <a:t>structs</a:t>
            </a:r>
            <a:r>
              <a:rPr lang="en-US" sz="2000" b="1" dirty="0">
                <a:solidFill>
                  <a:schemeClr val="bg1"/>
                </a:solidFill>
                <a:effectLst>
                  <a:outerShdw blurRad="38100" dist="38100" dir="2700000" algn="tl">
                    <a:srgbClr val="000000">
                      <a:alpha val="43137"/>
                    </a:srgbClr>
                  </a:outerShdw>
                </a:effectLst>
                <a:latin typeface="+mj-lt"/>
              </a:rPr>
              <a:t> describing the model </a:t>
            </a:r>
          </a:p>
          <a:p>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meshPrevious</a:t>
            </a:r>
            <a:r>
              <a:rPr lang="en-US" sz="2000" b="1" dirty="0">
                <a:solidFill>
                  <a:schemeClr val="bg1"/>
                </a:solidFill>
                <a:effectLst>
                  <a:outerShdw blurRad="38100" dist="38100" dir="2700000" algn="tl">
                    <a:srgbClr val="000000">
                      <a:alpha val="43137"/>
                    </a:srgbClr>
                  </a:outerShdw>
                </a:effectLst>
                <a:latin typeface="+mj-lt"/>
              </a:rPr>
              <a:t> = </a:t>
            </a:r>
            <a:r>
              <a:rPr lang="en-US" sz="2000" b="1" dirty="0" err="1">
                <a:solidFill>
                  <a:schemeClr val="bg1"/>
                </a:solidFill>
                <a:effectLst>
                  <a:outerShdw blurRad="38100" dist="38100" dir="2700000" algn="tl">
                    <a:srgbClr val="000000">
                      <a:alpha val="43137"/>
                    </a:srgbClr>
                  </a:outerShdw>
                </a:effectLst>
                <a:latin typeface="+mj-lt"/>
              </a:rPr>
              <a:t>meshCurrent</a:t>
            </a:r>
            <a:endParaRPr lang="en-US" sz="2000" b="1" dirty="0">
              <a:solidFill>
                <a:schemeClr val="bg1"/>
              </a:solidFill>
              <a:effectLst>
                <a:outerShdw blurRad="38100" dist="38100" dir="2700000" algn="tl">
                  <a:srgbClr val="000000">
                    <a:alpha val="43137"/>
                  </a:srgbClr>
                </a:outerShdw>
              </a:effectLst>
              <a:latin typeface="+mj-lt"/>
            </a:endParaRPr>
          </a:p>
        </p:txBody>
      </p:sp>
      <p:sp>
        <p:nvSpPr>
          <p:cNvPr id="12"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1140001577"/>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4708981"/>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Pseudo-code: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 	// an array of references to the leading edge stroke meshes in CGAL format</a:t>
            </a:r>
          </a:p>
          <a:p>
            <a:r>
              <a:rPr lang="en-US" sz="2000" b="1" dirty="0">
                <a:solidFill>
                  <a:schemeClr val="bg1"/>
                </a:solidFill>
                <a:effectLst>
                  <a:outerShdw blurRad="38100" dist="38100" dir="2700000" algn="tl">
                    <a:srgbClr val="000000">
                      <a:alpha val="43137"/>
                    </a:srgbClr>
                  </a:outerShdw>
                </a:effectLst>
                <a:latin typeface="+mj-lt"/>
              </a:rPr>
              <a:t>		// Defined on this slide for clarity. Would normally be defined outside the for loop.</a:t>
            </a:r>
          </a:p>
          <a:p>
            <a:r>
              <a:rPr lang="en-US" sz="2000" b="1" dirty="0">
                <a:solidFill>
                  <a:schemeClr val="bg1"/>
                </a:solidFill>
                <a:effectLst>
                  <a:outerShdw blurRad="38100" dist="38100" dir="2700000" algn="tl">
                    <a:srgbClr val="000000">
                      <a:alpha val="43137"/>
                    </a:srgbClr>
                  </a:outerShdw>
                </a:effectLst>
                <a:latin typeface="+mj-lt"/>
              </a:rPr>
              <a:t>	</a:t>
            </a:r>
          </a:p>
          <a:p>
            <a:r>
              <a:rPr lang="en-US" sz="2000" b="1" dirty="0">
                <a:solidFill>
                  <a:schemeClr val="bg1"/>
                </a:solidFill>
                <a:effectLst>
                  <a:outerShdw blurRad="38100" dist="38100" dir="2700000" algn="tl">
                    <a:srgbClr val="000000">
                      <a:alpha val="43137"/>
                    </a:srgbClr>
                  </a:outerShdw>
                </a:effectLst>
                <a:latin typeface="+mj-lt"/>
              </a:rPr>
              <a:t>	Generate a new empty CGAL mesh for the leading edge stroke</a:t>
            </a:r>
          </a:p>
          <a:p>
            <a:r>
              <a:rPr lang="en-US" sz="2000" b="1" dirty="0">
                <a:solidFill>
                  <a:schemeClr val="bg1"/>
                </a:solidFill>
                <a:effectLst>
                  <a:outerShdw blurRad="38100" dist="38100" dir="2700000" algn="tl">
                    <a:srgbClr val="000000">
                      <a:alpha val="43137"/>
                    </a:srgbClr>
                  </a:outerShdw>
                </a:effectLst>
                <a:latin typeface="+mj-lt"/>
              </a:rPr>
              <a:t>	Append the new mesh to the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 array</a:t>
            </a:r>
          </a:p>
          <a:p>
            <a:r>
              <a:rPr lang="en-US" sz="2000" b="1" dirty="0">
                <a:solidFill>
                  <a:schemeClr val="bg1"/>
                </a:solidFill>
                <a:effectLst>
                  <a:outerShdw blurRad="38100" dist="38100" dir="2700000" algn="tl">
                    <a:srgbClr val="000000">
                      <a:alpha val="43137"/>
                    </a:srgbClr>
                  </a:outerShdw>
                </a:effectLst>
                <a:latin typeface="+mj-lt"/>
              </a:rPr>
              <a:t>	For each </a:t>
            </a:r>
            <a:r>
              <a:rPr lang="en-US" sz="2000" b="1" dirty="0" err="1">
                <a:solidFill>
                  <a:schemeClr val="bg1"/>
                </a:solidFill>
                <a:effectLst>
                  <a:outerShdw blurRad="38100" dist="38100" dir="2700000" algn="tl">
                    <a:srgbClr val="000000">
                      <a:alpha val="43137"/>
                    </a:srgbClr>
                  </a:outerShdw>
                </a:effectLst>
                <a:latin typeface="+mj-lt"/>
              </a:rPr>
              <a:t>struct</a:t>
            </a:r>
            <a:r>
              <a:rPr lang="en-US" sz="2000" b="1" dirty="0">
                <a:solidFill>
                  <a:schemeClr val="bg1"/>
                </a:solidFill>
                <a:effectLst>
                  <a:outerShdw blurRad="38100" dist="38100" dir="2700000" algn="tl">
                    <a:srgbClr val="000000">
                      <a:alpha val="43137"/>
                    </a:srgbClr>
                  </a:outerShdw>
                </a:effectLst>
                <a:latin typeface="+mj-lt"/>
              </a:rPr>
              <a:t> in the </a:t>
            </a:r>
            <a:r>
              <a:rPr lang="en-US" sz="2000" b="1" dirty="0" err="1">
                <a:solidFill>
                  <a:schemeClr val="bg1"/>
                </a:solidFill>
                <a:effectLst>
                  <a:outerShdw blurRad="38100" dist="38100" dir="2700000" algn="tl">
                    <a:srgbClr val="000000">
                      <a:alpha val="43137"/>
                    </a:srgbClr>
                  </a:outerShdw>
                </a:effectLst>
                <a:latin typeface="+mj-lt"/>
              </a:rPr>
              <a:t>leadingEdgeMesh</a:t>
            </a:r>
            <a:r>
              <a:rPr lang="en-US" sz="2000" b="1" dirty="0">
                <a:solidFill>
                  <a:schemeClr val="bg1"/>
                </a:solidFill>
                <a:effectLst>
                  <a:outerShdw blurRad="38100" dist="38100" dir="2700000" algn="tl">
                    <a:srgbClr val="000000">
                      <a:alpha val="43137"/>
                    </a:srgbClr>
                  </a:outerShdw>
                </a:effectLst>
                <a:latin typeface="+mj-lt"/>
              </a:rPr>
              <a:t>[] array</a:t>
            </a:r>
          </a:p>
          <a:p>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cgal_LEMesh</a:t>
            </a:r>
            <a:r>
              <a:rPr lang="en-US" sz="2000" b="1" dirty="0">
                <a:solidFill>
                  <a:schemeClr val="bg1"/>
                </a:solidFill>
                <a:effectLst>
                  <a:outerShdw blurRad="38100" dist="38100" dir="2700000" algn="tl">
                    <a:srgbClr val="000000">
                      <a:alpha val="43137"/>
                    </a:srgbClr>
                  </a:outerShdw>
                </a:effectLst>
                <a:latin typeface="+mj-lt"/>
              </a:rPr>
              <a:t> = generate a new CGAL mesh from the </a:t>
            </a:r>
            <a:r>
              <a:rPr lang="en-US" sz="2000" b="1" dirty="0" err="1">
                <a:solidFill>
                  <a:schemeClr val="bg1"/>
                </a:solidFill>
                <a:effectLst>
                  <a:outerShdw blurRad="38100" dist="38100" dir="2700000" algn="tl">
                    <a:srgbClr val="000000">
                      <a:alpha val="43137"/>
                    </a:srgbClr>
                  </a:outerShdw>
                </a:effectLst>
                <a:latin typeface="+mj-lt"/>
              </a:rPr>
              <a:t>struct</a:t>
            </a:r>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 </a:t>
            </a:r>
            <a:r>
              <a:rPr lang="en-US" sz="2000" b="1" dirty="0" err="1">
                <a:solidFill>
                  <a:schemeClr val="bg1"/>
                </a:solidFill>
                <a:effectLst>
                  <a:outerShdw blurRad="38100" dist="38100" dir="2700000" algn="tl">
                    <a:srgbClr val="000000">
                      <a:alpha val="43137"/>
                    </a:srgbClr>
                  </a:outerShdw>
                </a:effectLst>
                <a:latin typeface="+mj-lt"/>
              </a:rPr>
              <a:t>cgal_LEMesh</a:t>
            </a:r>
            <a:r>
              <a:rPr lang="en-US" sz="2000" b="1" dirty="0">
                <a:solidFill>
                  <a:schemeClr val="bg1"/>
                </a:solidFill>
                <a:effectLst>
                  <a:outerShdw blurRad="38100" dist="38100" dir="2700000" algn="tl">
                    <a:srgbClr val="000000">
                      <a:alpha val="43137"/>
                    </a:srgbClr>
                  </a:outerShdw>
                </a:effectLst>
                <a:latin typeface="+mj-lt"/>
              </a:rPr>
              <a:t>;  //  CGAL union of prism meshes</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 end for-loop for animation array</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After the stroke component is created, it is </a:t>
            </a:r>
            <a:r>
              <a:rPr lang="en-US" sz="2000" b="1" dirty="0" err="1">
                <a:solidFill>
                  <a:schemeClr val="bg1"/>
                </a:solidFill>
                <a:effectLst>
                  <a:outerShdw blurRad="38100" dist="38100" dir="2700000" algn="tl">
                    <a:srgbClr val="000000">
                      <a:alpha val="43137"/>
                    </a:srgbClr>
                  </a:outerShdw>
                </a:effectLst>
                <a:latin typeface="+mj-lt"/>
              </a:rPr>
              <a:t>unioned</a:t>
            </a:r>
            <a:r>
              <a:rPr lang="en-US" sz="2000" b="1" dirty="0">
                <a:solidFill>
                  <a:schemeClr val="bg1"/>
                </a:solidFill>
                <a:effectLst>
                  <a:outerShdw blurRad="38100" dist="38100" dir="2700000" algn="tl">
                    <a:srgbClr val="000000">
                      <a:alpha val="43137"/>
                    </a:srgbClr>
                  </a:outerShdw>
                </a:effectLst>
                <a:latin typeface="+mj-lt"/>
              </a:rPr>
              <a:t> to the total mesh.</a:t>
            </a:r>
          </a:p>
          <a:p>
            <a:r>
              <a:rPr lang="en-US" sz="2000" b="1" dirty="0">
                <a:solidFill>
                  <a:schemeClr val="bg1"/>
                </a:solidFill>
                <a:effectLst>
                  <a:outerShdw blurRad="38100" dist="38100" dir="2700000" algn="tl">
                    <a:srgbClr val="000000">
                      <a:alpha val="43137"/>
                    </a:srgbClr>
                  </a:outerShdw>
                </a:effectLst>
                <a:latin typeface="+mj-lt"/>
              </a:rPr>
              <a:t>After the mesh has been refined, it is optimized.</a:t>
            </a:r>
          </a:p>
        </p:txBody>
      </p:sp>
      <p:sp>
        <p:nvSpPr>
          <p:cNvPr id="12"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1383565760"/>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5016758"/>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Pseudo-code: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err="1">
                <a:solidFill>
                  <a:schemeClr val="bg1"/>
                </a:solidFill>
                <a:effectLst>
                  <a:outerShdw blurRad="38100" dist="38100" dir="2700000" algn="tl">
                    <a:srgbClr val="000000">
                      <a:alpha val="43137"/>
                    </a:srgbClr>
                  </a:outerShdw>
                </a:effectLst>
                <a:latin typeface="+mj-lt"/>
              </a:rPr>
              <a:t>cgal_mesh</a:t>
            </a:r>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cgal_SweptPathStroke</a:t>
            </a:r>
            <a:r>
              <a:rPr lang="en-US" sz="2000" b="1" dirty="0">
                <a:solidFill>
                  <a:schemeClr val="bg1"/>
                </a:solidFill>
                <a:effectLst>
                  <a:outerShdw blurRad="38100" dist="38100" dir="2700000" algn="tl">
                    <a:srgbClr val="000000">
                      <a:alpha val="43137"/>
                    </a:srgbClr>
                  </a:outerShdw>
                </a:effectLst>
                <a:latin typeface="+mj-lt"/>
              </a:rPr>
              <a:t>; 		// a CGAL mesh representing the final swept path model</a:t>
            </a:r>
          </a:p>
          <a:p>
            <a:r>
              <a:rPr lang="en-US" sz="2000" b="1" dirty="0">
                <a:solidFill>
                  <a:schemeClr val="bg1"/>
                </a:solidFill>
                <a:effectLst>
                  <a:outerShdw blurRad="38100" dist="38100" dir="2700000" algn="tl">
                    <a:srgbClr val="000000">
                      <a:alpha val="43137"/>
                    </a:srgbClr>
                  </a:outerShdw>
                </a:effectLst>
              </a:rPr>
              <a:t>					// Defined on this slide for clarity. </a:t>
            </a:r>
          </a:p>
          <a:p>
            <a:r>
              <a:rPr lang="en-US" sz="2000" b="1" dirty="0" err="1">
                <a:solidFill>
                  <a:schemeClr val="bg1"/>
                </a:solidFill>
                <a:effectLst>
                  <a:outerShdw blurRad="38100" dist="38100" dir="2700000" algn="tl">
                    <a:srgbClr val="000000">
                      <a:alpha val="43137"/>
                    </a:srgbClr>
                  </a:outerShdw>
                </a:effectLst>
              </a:rPr>
              <a:t>int</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meshCount</a:t>
            </a:r>
            <a:r>
              <a:rPr lang="en-US" sz="2000" b="1" dirty="0">
                <a:solidFill>
                  <a:schemeClr val="bg1"/>
                </a:solidFill>
                <a:effectLst>
                  <a:outerShdw blurRad="38100" dist="38100" dir="2700000" algn="tl">
                    <a:srgbClr val="000000">
                      <a:alpha val="43137"/>
                    </a:srgbClr>
                  </a:outerShdw>
                </a:effectLst>
              </a:rPr>
              <a:t> = </a:t>
            </a:r>
            <a:r>
              <a:rPr lang="en-US" sz="2000" b="1" dirty="0" err="1">
                <a:solidFill>
                  <a:schemeClr val="bg1"/>
                </a:solidFill>
                <a:effectLst>
                  <a:outerShdw blurRad="38100" dist="38100" dir="2700000" algn="tl">
                    <a:srgbClr val="000000">
                      <a:alpha val="43137"/>
                    </a:srgbClr>
                  </a:outerShdw>
                </a:effectLst>
              </a:rPr>
              <a:t>cgal_LEStroke.count</a:t>
            </a:r>
            <a:r>
              <a:rPr lang="en-US" sz="2000" b="1" dirty="0">
                <a:solidFill>
                  <a:schemeClr val="bg1"/>
                </a:solidFill>
                <a:effectLst>
                  <a:outerShdw blurRad="38100" dist="38100" dir="2700000" algn="tl">
                    <a:srgbClr val="000000">
                      <a:alpha val="43137"/>
                    </a:srgbClr>
                  </a:outerShdw>
                </a:effectLst>
              </a:rPr>
              <a:t>();	// total count of leading edge stroke mesh objects</a:t>
            </a:r>
          </a:p>
          <a:p>
            <a:r>
              <a:rPr lang="en-US" sz="2000" b="1" dirty="0" err="1">
                <a:solidFill>
                  <a:schemeClr val="bg1"/>
                </a:solidFill>
                <a:effectLst>
                  <a:outerShdw blurRad="38100" dist="38100" dir="2700000" algn="tl">
                    <a:srgbClr val="000000">
                      <a:alpha val="43137"/>
                    </a:srgbClr>
                  </a:outerShdw>
                </a:effectLst>
              </a:rPr>
              <a:t>int</a:t>
            </a:r>
            <a:r>
              <a:rPr lang="en-US" sz="2000" b="1" dirty="0">
                <a:solidFill>
                  <a:schemeClr val="bg1"/>
                </a:solidFill>
                <a:effectLst>
                  <a:outerShdw blurRad="38100" dist="38100" dir="2700000" algn="tl">
                    <a:srgbClr val="000000">
                      <a:alpha val="43137"/>
                    </a:srgbClr>
                  </a:outerShdw>
                </a:effectLst>
              </a:rPr>
              <a:t> offset = 1;  				// the offset jump between branches</a:t>
            </a:r>
          </a:p>
          <a:p>
            <a:endParaRPr lang="en-US" sz="2000" b="1" dirty="0">
              <a:solidFill>
                <a:schemeClr val="bg1"/>
              </a:solidFill>
              <a:effectLst>
                <a:outerShdw blurRad="38100" dist="38100" dir="2700000" algn="tl">
                  <a:srgbClr val="000000">
                    <a:alpha val="43137"/>
                  </a:srgbClr>
                </a:outerShdw>
              </a:effectLst>
            </a:endParaRPr>
          </a:p>
          <a:p>
            <a:r>
              <a:rPr lang="en-US" sz="2000" b="1" dirty="0">
                <a:solidFill>
                  <a:schemeClr val="bg1"/>
                </a:solidFill>
                <a:effectLst>
                  <a:outerShdw blurRad="38100" dist="38100" dir="2700000" algn="tl">
                    <a:srgbClr val="000000">
                      <a:alpha val="43137"/>
                    </a:srgbClr>
                  </a:outerShdw>
                </a:effectLst>
                <a:latin typeface="+mj-lt"/>
              </a:rPr>
              <a:t>do{</a:t>
            </a:r>
          </a:p>
          <a:p>
            <a:r>
              <a:rPr lang="en-US" sz="2000" b="1" dirty="0">
                <a:solidFill>
                  <a:schemeClr val="bg1"/>
                </a:solidFill>
                <a:effectLst>
                  <a:outerShdw blurRad="38100" dist="38100" dir="2700000" algn="tl">
                    <a:srgbClr val="000000">
                      <a:alpha val="43137"/>
                    </a:srgbClr>
                  </a:outerShdw>
                </a:effectLst>
              </a:rPr>
              <a:t>      </a:t>
            </a:r>
            <a:r>
              <a:rPr lang="en-US" sz="2000" b="1" dirty="0">
                <a:solidFill>
                  <a:schemeClr val="bg1"/>
                </a:solidFill>
                <a:effectLst>
                  <a:outerShdw blurRad="38100" dist="38100" dir="2700000" algn="tl">
                    <a:srgbClr val="000000">
                      <a:alpha val="43137"/>
                    </a:srgbClr>
                  </a:outerShdw>
                </a:effectLst>
                <a:latin typeface="+mj-lt"/>
              </a:rPr>
              <a:t>if (</a:t>
            </a:r>
            <a:r>
              <a:rPr lang="en-US" sz="2000" b="1" dirty="0" err="1">
                <a:solidFill>
                  <a:schemeClr val="bg1"/>
                </a:solidFill>
                <a:effectLst>
                  <a:outerShdw blurRad="38100" dist="38100" dir="2700000" algn="tl">
                    <a:srgbClr val="000000">
                      <a:alpha val="43137"/>
                    </a:srgbClr>
                  </a:outerShdw>
                </a:effectLst>
                <a:latin typeface="+mj-lt"/>
              </a:rPr>
              <a:t>meshCount.isOdd</a:t>
            </a:r>
            <a:r>
              <a:rPr lang="en-US" sz="2000" b="1" dirty="0">
                <a:solidFill>
                  <a:schemeClr val="bg1"/>
                </a:solidFill>
                <a:effectLst>
                  <a:outerShdw blurRad="38100" dist="38100" dir="2700000" algn="tl">
                    <a:srgbClr val="000000">
                      <a:alpha val="43137"/>
                    </a:srgbClr>
                  </a:outerShdw>
                </a:effectLst>
                <a:latin typeface="+mj-lt"/>
              </a:rPr>
              <a:t>())</a:t>
            </a:r>
          </a:p>
          <a:p>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[offset*(meshCount-1)] +=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[offset*</a:t>
            </a:r>
            <a:r>
              <a:rPr lang="en-US" sz="2000" b="1" dirty="0" err="1">
                <a:solidFill>
                  <a:schemeClr val="bg1"/>
                </a:solidFill>
                <a:effectLst>
                  <a:outerShdw blurRad="38100" dist="38100" dir="2700000" algn="tl">
                    <a:srgbClr val="000000">
                      <a:alpha val="43137"/>
                    </a:srgbClr>
                  </a:outerShdw>
                </a:effectLst>
                <a:latin typeface="+mj-lt"/>
              </a:rPr>
              <a:t>meshCount</a:t>
            </a:r>
            <a:r>
              <a:rPr lang="en-US" sz="2000" b="1" dirty="0">
                <a:solidFill>
                  <a:schemeClr val="bg1"/>
                </a:solidFill>
                <a:effectLst>
                  <a:outerShdw blurRad="38100" dist="38100" dir="2700000" algn="tl">
                    <a:srgbClr val="000000">
                      <a:alpha val="43137"/>
                    </a:srgbClr>
                  </a:outerShdw>
                </a:effectLst>
                <a:latin typeface="+mj-lt"/>
              </a:rPr>
              <a:t>]; // combine last 2 mesh</a:t>
            </a:r>
          </a:p>
          <a:p>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latin typeface="+mj-lt"/>
              </a:rPr>
              <a:t>meshCount</a:t>
            </a:r>
            <a:r>
              <a:rPr lang="en-US" sz="2000" b="1" dirty="0">
                <a:solidFill>
                  <a:schemeClr val="bg1"/>
                </a:solidFill>
                <a:effectLst>
                  <a:outerShdw blurRad="38100" dist="38100" dir="2700000" algn="tl">
                    <a:srgbClr val="000000">
                      <a:alpha val="43137"/>
                    </a:srgbClr>
                  </a:outerShdw>
                </a:effectLst>
                <a:latin typeface="+mj-lt"/>
              </a:rPr>
              <a:t> -= 1;</a:t>
            </a:r>
          </a:p>
          <a:p>
            <a:r>
              <a:rPr lang="en-US" sz="2000" b="1" dirty="0">
                <a:solidFill>
                  <a:schemeClr val="bg1"/>
                </a:solidFill>
                <a:effectLst>
                  <a:outerShdw blurRad="38100" dist="38100" dir="2700000" algn="tl">
                    <a:srgbClr val="000000">
                      <a:alpha val="43137"/>
                    </a:srgbClr>
                  </a:outerShdw>
                </a:effectLst>
                <a:latin typeface="+mj-lt"/>
              </a:rPr>
              <a:t>     for ( </a:t>
            </a:r>
            <a:r>
              <a:rPr lang="en-US" sz="2000" b="1" dirty="0" err="1">
                <a:solidFill>
                  <a:schemeClr val="bg1"/>
                </a:solidFill>
                <a:effectLst>
                  <a:outerShdw blurRad="38100" dist="38100" dir="2700000" algn="tl">
                    <a:srgbClr val="000000">
                      <a:alpha val="43137"/>
                    </a:srgbClr>
                  </a:outerShdw>
                </a:effectLst>
                <a:latin typeface="+mj-lt"/>
              </a:rPr>
              <a:t>int</a:t>
            </a:r>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 0; </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&lt; </a:t>
            </a:r>
            <a:r>
              <a:rPr lang="en-US" sz="2000" b="1" dirty="0" err="1">
                <a:solidFill>
                  <a:schemeClr val="bg1"/>
                </a:solidFill>
                <a:effectLst>
                  <a:outerShdw blurRad="38100" dist="38100" dir="2700000" algn="tl">
                    <a:srgbClr val="000000">
                      <a:alpha val="43137"/>
                    </a:srgbClr>
                  </a:outerShdw>
                </a:effectLst>
                <a:latin typeface="+mj-lt"/>
              </a:rPr>
              <a:t>meshCount</a:t>
            </a:r>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i</a:t>
            </a:r>
            <a:r>
              <a:rPr lang="en-US" sz="2000" b="1" dirty="0">
                <a:solidFill>
                  <a:schemeClr val="bg1"/>
                </a:solidFill>
                <a:effectLst>
                  <a:outerShdw blurRad="38100" dist="38100" dir="2700000" algn="tl">
                    <a:srgbClr val="000000">
                      <a:alpha val="43137"/>
                    </a:srgbClr>
                  </a:outerShdw>
                </a:effectLst>
                <a:latin typeface="+mj-lt"/>
              </a:rPr>
              <a:t>++) </a:t>
            </a:r>
          </a:p>
          <a:p>
            <a:r>
              <a:rPr lang="en-US" sz="2000" b="1" dirty="0">
                <a:solidFill>
                  <a:schemeClr val="bg1"/>
                </a:solidFill>
                <a:effectLst>
                  <a:outerShdw blurRad="38100" dist="38100" dir="2700000" algn="tl">
                    <a:srgbClr val="000000">
                      <a:alpha val="43137"/>
                    </a:srgbClr>
                  </a:outerShdw>
                </a:effectLst>
                <a:latin typeface="+mj-lt"/>
              </a:rPr>
              <a:t>         </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cgal_LEStroke</a:t>
            </a:r>
            <a:r>
              <a:rPr lang="en-US" sz="2000" b="1" dirty="0">
                <a:solidFill>
                  <a:schemeClr val="bg1"/>
                </a:solidFill>
                <a:effectLst>
                  <a:outerShdw blurRad="38100" dist="38100" dir="2700000" algn="tl">
                    <a:srgbClr val="000000">
                      <a:alpha val="43137"/>
                    </a:srgbClr>
                  </a:outerShdw>
                </a:effectLst>
              </a:rPr>
              <a:t>[</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 offset] += </a:t>
            </a:r>
            <a:r>
              <a:rPr lang="en-US" sz="2000" b="1" dirty="0" err="1">
                <a:solidFill>
                  <a:schemeClr val="bg1"/>
                </a:solidFill>
                <a:effectLst>
                  <a:outerShdw blurRad="38100" dist="38100" dir="2700000" algn="tl">
                    <a:srgbClr val="000000">
                      <a:alpha val="43137"/>
                    </a:srgbClr>
                  </a:outerShdw>
                </a:effectLst>
              </a:rPr>
              <a:t>cgal_LEStroke</a:t>
            </a:r>
            <a:r>
              <a:rPr lang="en-US" sz="2000" b="1" dirty="0">
                <a:solidFill>
                  <a:schemeClr val="bg1"/>
                </a:solidFill>
                <a:effectLst>
                  <a:outerShdw blurRad="38100" dist="38100" dir="2700000" algn="tl">
                    <a:srgbClr val="000000">
                      <a:alpha val="43137"/>
                    </a:srgbClr>
                  </a:outerShdw>
                </a:effectLst>
              </a:rPr>
              <a:t>[(i+1)*offset]; // combine meshes in binary tree</a:t>
            </a:r>
            <a:r>
              <a:rPr lang="en-US" sz="2000" b="1" dirty="0">
                <a:solidFill>
                  <a:schemeClr val="bg1"/>
                </a:solidFill>
                <a:effectLst>
                  <a:outerShdw blurRad="38100" dist="38100" dir="2700000" algn="tl">
                    <a:srgbClr val="000000">
                      <a:alpha val="43137"/>
                    </a:srgbClr>
                  </a:outerShdw>
                </a:effectLst>
                <a:latin typeface="+mj-lt"/>
              </a:rPr>
              <a:t>    </a:t>
            </a:r>
          </a:p>
          <a:p>
            <a:r>
              <a:rPr lang="en-US" sz="2000" b="1" dirty="0">
                <a:solidFill>
                  <a:schemeClr val="bg1"/>
                </a:solidFill>
                <a:effectLst>
                  <a:outerShdw blurRad="38100" dist="38100" dir="2700000" algn="tl">
                    <a:srgbClr val="000000">
                      <a:alpha val="43137"/>
                    </a:srgbClr>
                  </a:outerShdw>
                </a:effectLst>
                <a:latin typeface="+mj-lt"/>
              </a:rPr>
              <a:t>     offset *= 2;  	</a:t>
            </a:r>
          </a:p>
          <a:p>
            <a:r>
              <a:rPr lang="en-US" sz="2000" b="1" dirty="0">
                <a:solidFill>
                  <a:schemeClr val="bg1"/>
                </a:solidFill>
                <a:effectLst>
                  <a:outerShdw blurRad="38100" dist="38100" dir="2700000" algn="tl">
                    <a:srgbClr val="000000">
                      <a:alpha val="43137"/>
                    </a:srgbClr>
                  </a:outerShdw>
                </a:effectLst>
                <a:latin typeface="+mj-lt"/>
              </a:rPr>
              <a:t>     </a:t>
            </a:r>
            <a:r>
              <a:rPr lang="en-US" sz="2000" b="1" dirty="0" err="1">
                <a:solidFill>
                  <a:schemeClr val="bg1"/>
                </a:solidFill>
                <a:effectLst>
                  <a:outerShdw blurRad="38100" dist="38100" dir="2700000" algn="tl">
                    <a:srgbClr val="000000">
                      <a:alpha val="43137"/>
                    </a:srgbClr>
                  </a:outerShdw>
                </a:effectLst>
                <a:latin typeface="+mj-lt"/>
              </a:rPr>
              <a:t>meshCount</a:t>
            </a:r>
            <a:r>
              <a:rPr lang="en-US" sz="2000" b="1" dirty="0">
                <a:solidFill>
                  <a:schemeClr val="bg1"/>
                </a:solidFill>
                <a:effectLst>
                  <a:outerShdw blurRad="38100" dist="38100" dir="2700000" algn="tl">
                    <a:srgbClr val="000000">
                      <a:alpha val="43137"/>
                    </a:srgbClr>
                  </a:outerShdw>
                </a:effectLst>
                <a:latin typeface="+mj-lt"/>
              </a:rPr>
              <a:t> /= 2;</a:t>
            </a:r>
          </a:p>
          <a:p>
            <a:r>
              <a:rPr lang="en-US" sz="2000" b="1" dirty="0">
                <a:solidFill>
                  <a:schemeClr val="bg1"/>
                </a:solidFill>
                <a:effectLst>
                  <a:outerShdw blurRad="38100" dist="38100" dir="2700000" algn="tl">
                    <a:srgbClr val="000000">
                      <a:alpha val="43137"/>
                    </a:srgbClr>
                  </a:outerShdw>
                </a:effectLst>
                <a:latin typeface="+mj-lt"/>
              </a:rPr>
              <a:t>} while </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meshCount</a:t>
            </a:r>
            <a:r>
              <a:rPr lang="en-US" sz="2000" b="1" dirty="0">
                <a:solidFill>
                  <a:schemeClr val="bg1"/>
                </a:solidFill>
                <a:effectLst>
                  <a:outerShdw blurRad="38100" dist="38100" dir="2700000" algn="tl">
                    <a:srgbClr val="000000">
                      <a:alpha val="43137"/>
                    </a:srgbClr>
                  </a:outerShdw>
                </a:effectLst>
              </a:rPr>
              <a:t> &gt; 1);</a:t>
            </a:r>
          </a:p>
        </p:txBody>
      </p:sp>
      <p:sp>
        <p:nvSpPr>
          <p:cNvPr id="12"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4244329510"/>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1631216"/>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Pseudo-code: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err="1">
                <a:solidFill>
                  <a:schemeClr val="bg1"/>
                </a:solidFill>
                <a:effectLst>
                  <a:outerShdw blurRad="38100" dist="38100" dir="2700000" algn="tl">
                    <a:srgbClr val="000000">
                      <a:alpha val="43137"/>
                    </a:srgbClr>
                  </a:outerShdw>
                </a:effectLst>
              </a:rPr>
              <a:t>cgal_SweptPathStroke</a:t>
            </a:r>
            <a:r>
              <a:rPr lang="en-US" sz="2000" b="1" dirty="0">
                <a:solidFill>
                  <a:schemeClr val="bg1"/>
                </a:solidFill>
                <a:effectLst>
                  <a:outerShdw blurRad="38100" dist="38100" dir="2700000" algn="tl">
                    <a:srgbClr val="000000">
                      <a:alpha val="43137"/>
                    </a:srgbClr>
                  </a:outerShdw>
                </a:effectLst>
              </a:rPr>
              <a:t> = </a:t>
            </a:r>
            <a:r>
              <a:rPr lang="en-US" sz="2000" b="1" dirty="0" err="1">
                <a:solidFill>
                  <a:schemeClr val="bg1"/>
                </a:solidFill>
                <a:effectLst>
                  <a:outerShdw blurRad="38100" dist="38100" dir="2700000" algn="tl">
                    <a:srgbClr val="000000">
                      <a:alpha val="43137"/>
                    </a:srgbClr>
                  </a:outerShdw>
                </a:effectLst>
                <a:latin typeface="+mj-lt"/>
              </a:rPr>
              <a:t>cgal_LEStroke</a:t>
            </a:r>
            <a:r>
              <a:rPr lang="en-US" sz="2000" b="1" dirty="0">
                <a:solidFill>
                  <a:schemeClr val="bg1"/>
                </a:solidFill>
                <a:effectLst>
                  <a:outerShdw blurRad="38100" dist="38100" dir="2700000" algn="tl">
                    <a:srgbClr val="000000">
                      <a:alpha val="43137"/>
                    </a:srgbClr>
                  </a:outerShdw>
                </a:effectLst>
                <a:latin typeface="+mj-lt"/>
              </a:rPr>
              <a:t>[0]  //  Assign final Boolean union mesh to output</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return </a:t>
            </a:r>
            <a:r>
              <a:rPr lang="en-US" sz="2000" b="1" dirty="0" err="1">
                <a:solidFill>
                  <a:schemeClr val="bg1"/>
                </a:solidFill>
                <a:effectLst>
                  <a:outerShdw blurRad="38100" dist="38100" dir="2700000" algn="tl">
                    <a:srgbClr val="000000">
                      <a:alpha val="43137"/>
                    </a:srgbClr>
                  </a:outerShdw>
                </a:effectLst>
                <a:latin typeface="+mj-lt"/>
              </a:rPr>
              <a:t>cgal_SweptPathStroke.optimize</a:t>
            </a:r>
            <a:r>
              <a:rPr lang="en-US" sz="2000" b="1" dirty="0">
                <a:solidFill>
                  <a:schemeClr val="bg1"/>
                </a:solidFill>
                <a:effectLst>
                  <a:outerShdw blurRad="38100" dist="38100" dir="2700000" algn="tl">
                    <a:srgbClr val="000000">
                      <a:alpha val="43137"/>
                    </a:srgbClr>
                  </a:outerShdw>
                </a:effectLst>
                <a:latin typeface="+mj-lt"/>
              </a:rPr>
              <a:t>(); // return after optimizing the mesh</a:t>
            </a:r>
          </a:p>
        </p:txBody>
      </p:sp>
      <p:sp>
        <p:nvSpPr>
          <p:cNvPr id="12"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2638759392"/>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2862322"/>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Edge cases: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Special code was included to handle the following conditions:</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Degenerate meshes that included 0-length edges, and 0-area polygons.</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Smearing, where extremely thin prisms were generated from polygons that moved nearly sideways.</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Self-intersecting polygons, usually caused by polygons close the object’s center of rotation.</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Boolean unions were handled in binary tree fashion to reduce the number of comparisons.</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The performance improvement was mostly from deferring large calculations to the end of the process.</a:t>
            </a:r>
          </a:p>
        </p:txBody>
      </p:sp>
      <p:graphicFrame>
        <p:nvGraphicFramePr>
          <p:cNvPr id="5" name="Chart 4"/>
          <p:cNvGraphicFramePr/>
          <p:nvPr>
            <p:extLst>
              <p:ext uri="{D42A27DB-BD31-4B8C-83A1-F6EECF244321}">
                <p14:modId xmlns:p14="http://schemas.microsoft.com/office/powerpoint/2010/main" val="2700771500"/>
              </p:ext>
            </p:extLst>
          </p:nvPr>
        </p:nvGraphicFramePr>
        <p:xfrm>
          <a:off x="2895600" y="4205979"/>
          <a:ext cx="6502400" cy="1932354"/>
        </p:xfrm>
        <a:graphic>
          <a:graphicData uri="http://schemas.openxmlformats.org/drawingml/2006/chart">
            <c:chart xmlns:c="http://schemas.openxmlformats.org/drawingml/2006/chart" xmlns:r="http://schemas.openxmlformats.org/officeDocument/2006/relationships" r:id="rId3"/>
          </a:graphicData>
        </a:graphic>
      </p:graphicFrame>
      <p:sp>
        <p:nvSpPr>
          <p:cNvPr id="17"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3927326679"/>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sp>
        <p:nvSpPr>
          <p:cNvPr id="14" name="Rectangle 13"/>
          <p:cNvSpPr/>
          <p:nvPr/>
        </p:nvSpPr>
        <p:spPr>
          <a:xfrm>
            <a:off x="914400" y="1343657"/>
            <a:ext cx="11275510" cy="4708981"/>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Optimization: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There are several items in the queue to optimize the way to tool handles:</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Improved performance is key. It still takes an hour to do a basic sweep.</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Real-time performance would be ideal. This would require segmenting the motion path somehow and only updating the section that is being edited.</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Improved mesh topology.  Occasionally we still get rats nest topology.</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This annihilates the mesh during subsequent unions.</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Vertex meta-data to store data at penetration points.</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Time</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Speed</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Direction of impact</a:t>
            </a:r>
          </a:p>
          <a:p>
            <a:pPr marL="342900" indent="-342900">
              <a:buFontTx/>
              <a:buChar char="-"/>
            </a:pPr>
            <a:r>
              <a:rPr lang="en-US" sz="2000" b="1" dirty="0">
                <a:solidFill>
                  <a:schemeClr val="bg1"/>
                </a:solidFill>
                <a:effectLst>
                  <a:outerShdw blurRad="38100" dist="38100" dir="2700000" algn="tl">
                    <a:srgbClr val="000000">
                      <a:alpha val="43137"/>
                    </a:srgbClr>
                  </a:outerShdw>
                </a:effectLst>
                <a:latin typeface="+mj-lt"/>
              </a:rPr>
              <a:t>Still working on getting </a:t>
            </a:r>
            <a:r>
              <a:rPr lang="en-US" sz="2000" b="1" dirty="0" err="1">
                <a:solidFill>
                  <a:schemeClr val="bg1"/>
                </a:solidFill>
                <a:effectLst>
                  <a:outerShdw blurRad="38100" dist="38100" dir="2700000" algn="tl">
                    <a:srgbClr val="000000">
                      <a:alpha val="43137"/>
                    </a:srgbClr>
                  </a:outerShdw>
                </a:effectLst>
                <a:latin typeface="+mj-lt"/>
              </a:rPr>
              <a:t>PyMesh</a:t>
            </a:r>
            <a:r>
              <a:rPr lang="en-US" sz="2000" b="1" dirty="0">
                <a:solidFill>
                  <a:schemeClr val="bg1"/>
                </a:solidFill>
                <a:effectLst>
                  <a:outerShdw blurRad="38100" dist="38100" dir="2700000" algn="tl">
                    <a:srgbClr val="000000">
                      <a:alpha val="43137"/>
                    </a:srgbClr>
                  </a:outerShdw>
                </a:effectLst>
                <a:latin typeface="+mj-lt"/>
              </a:rPr>
              <a:t> to work as a python wrapper for CGAL.</a:t>
            </a:r>
          </a:p>
          <a:p>
            <a:pPr marL="800100" lvl="1" indent="-342900">
              <a:buFontTx/>
              <a:buChar char="-"/>
            </a:pPr>
            <a:r>
              <a:rPr lang="en-US" sz="2000" b="1" dirty="0">
                <a:solidFill>
                  <a:schemeClr val="bg1"/>
                </a:solidFill>
                <a:effectLst>
                  <a:outerShdw blurRad="38100" dist="38100" dir="2700000" algn="tl">
                    <a:srgbClr val="000000">
                      <a:alpha val="43137"/>
                    </a:srgbClr>
                  </a:outerShdw>
                </a:effectLst>
                <a:latin typeface="+mj-lt"/>
              </a:rPr>
              <a:t>This would allow the tool to be called directly from inside 3DS Max, Maya, </a:t>
            </a:r>
            <a:r>
              <a:rPr lang="en-US" sz="2000" b="1" dirty="0" err="1">
                <a:solidFill>
                  <a:schemeClr val="bg1"/>
                </a:solidFill>
                <a:effectLst>
                  <a:outerShdw blurRad="38100" dist="38100" dir="2700000" algn="tl">
                    <a:srgbClr val="000000">
                      <a:alpha val="43137"/>
                    </a:srgbClr>
                  </a:outerShdw>
                </a:effectLst>
                <a:latin typeface="+mj-lt"/>
              </a:rPr>
              <a:t>Motionbuilder</a:t>
            </a:r>
            <a:r>
              <a:rPr lang="en-US" sz="2000" b="1" dirty="0">
                <a:solidFill>
                  <a:schemeClr val="bg1"/>
                </a:solidFill>
                <a:effectLst>
                  <a:outerShdw blurRad="38100" dist="38100" dir="2700000" algn="tl">
                    <a:srgbClr val="000000">
                      <a:alpha val="43137"/>
                    </a:srgbClr>
                  </a:outerShdw>
                </a:effectLst>
                <a:latin typeface="+mj-lt"/>
              </a:rPr>
              <a:t>, Unreal, Unity, etc.</a:t>
            </a:r>
          </a:p>
        </p:txBody>
      </p:sp>
      <p:sp>
        <p:nvSpPr>
          <p:cNvPr id="13"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3568021055"/>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Swept Path Model</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Algorithm</a:t>
            </a:r>
            <a:endParaRPr lang="en-US" dirty="0"/>
          </a:p>
        </p:txBody>
      </p:sp>
      <p:pic>
        <p:nvPicPr>
          <p:cNvPr id="11" name="Picture 2" descr="C:\Temp\UPDP\attachments\314312164\31431326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2373" y="1130243"/>
            <a:ext cx="6477000" cy="50473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077200" y="1343657"/>
            <a:ext cx="4112710" cy="4708981"/>
          </a:xfrm>
          <a:prstGeom prst="rect">
            <a:avLst/>
          </a:prstGeom>
          <a:effectLst/>
        </p:spPr>
        <p:txBody>
          <a:bodyPr wrap="square">
            <a:spAutoFit/>
          </a:bodyPr>
          <a:lstStyle/>
          <a:p>
            <a:r>
              <a:rPr lang="en-US" sz="2000" b="1" dirty="0">
                <a:solidFill>
                  <a:schemeClr val="bg1"/>
                </a:solidFill>
                <a:effectLst>
                  <a:outerShdw blurRad="38100" dist="38100" dir="2700000" algn="tl">
                    <a:srgbClr val="000000">
                      <a:alpha val="43137"/>
                    </a:srgbClr>
                  </a:outerShdw>
                </a:effectLst>
                <a:latin typeface="+mj-lt"/>
              </a:rPr>
              <a:t>Conclusion: </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The theory behind the tool works. The reduction in poly count from the brute force method is between 70% – 95%, depending on the application, with only a 50% increase in processing time.</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In its current state, it is more complex to use than the brute force solution. As such, some people at Creative don’t like to use it. I am still in the process of making it more user friendly, and more stable.  </a:t>
            </a:r>
          </a:p>
        </p:txBody>
      </p:sp>
      <p:sp>
        <p:nvSpPr>
          <p:cNvPr id="16"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2023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3794343806"/>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432"/>
            <a:ext cx="12192000" cy="68854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72" y="978408"/>
            <a:ext cx="7982528" cy="5268468"/>
          </a:xfrm>
          <a:prstGeom prst="rect">
            <a:avLst/>
          </a:prstGeom>
        </p:spPr>
      </p:pic>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2971800" y="82926"/>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pPr algn="ctr"/>
            <a:r>
              <a:rPr lang="en-US" dirty="0">
                <a:solidFill>
                  <a:schemeClr val="bg1">
                    <a:lumMod val="95000"/>
                  </a:schemeClr>
                </a:solidFill>
              </a:rPr>
              <a:t>THANKS!</a:t>
            </a:r>
          </a:p>
        </p:txBody>
      </p:sp>
      <p:sp>
        <p:nvSpPr>
          <p:cNvPr id="16" name="Footer Placeholder 4"/>
          <p:cNvSpPr txBox="1">
            <a:spLocks/>
          </p:cNvSpPr>
          <p:nvPr/>
        </p:nvSpPr>
        <p:spPr>
          <a:xfrm>
            <a:off x="1270786" y="6553200"/>
            <a:ext cx="10260027" cy="3048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chemeClr val="bg1">
                    <a:lumMod val="65000"/>
                  </a:schemeClr>
                </a:solidFill>
                <a:effectLst/>
                <a:uFillTx/>
                <a:latin typeface="+mj-lt"/>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a:solidFill>
                  <a:schemeClr val="tx1">
                    <a:lumMod val="50000"/>
                    <a:lumOff val="50000"/>
                  </a:schemeClr>
                </a:solidFill>
              </a:rPr>
              <a:t>2020 Presentation. This document is the product of many hours of creative and technical efforts of Kyle Simmons. As such, all rights to copyrighted, trademarked, and patentable information is reserved.</a:t>
            </a:r>
          </a:p>
        </p:txBody>
      </p:sp>
    </p:spTree>
    <p:extLst>
      <p:ext uri="{BB962C8B-B14F-4D97-AF65-F5344CB8AC3E}">
        <p14:creationId xmlns:p14="http://schemas.microsoft.com/office/powerpoint/2010/main" val="2457858976"/>
      </p:ext>
    </p:extLst>
  </p:cSld>
  <p:clrMapOvr>
    <a:masterClrMapping/>
  </p:clrMapOvr>
  <p:transition spd="med"/>
  <p:timing>
    <p:tnLst>
      <p:par>
        <p:cTn id="1" dur="indefinite" restart="never" nodeType="tmRoot">
          <p:childTnLst>
            <p:par>
              <p:cTn id="2"/>
            </p:par>
          </p:childTnLst>
        </p:cTn>
      </p:par>
    </p:tnLst>
  </p:timing>
  <p:extLst>
    <p:ext uri="{E180D4A7-C9FB-4DFB-919C-405C955672EB}">
      <p14:showEvtLst xmlns:p14="http://schemas.microsoft.com/office/powerpoint/2010/main">
        <p14:playEvt time="95" objId="3"/>
        <p14:playEvt time="10037" objId="3"/>
        <p14:stopEvt time="1719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sp>
        <p:nvSpPr>
          <p:cNvPr id="19" name="Rectangle 18"/>
          <p:cNvSpPr/>
          <p:nvPr/>
        </p:nvSpPr>
        <p:spPr>
          <a:xfrm>
            <a:off x="1041847" y="1905000"/>
            <a:ext cx="4622353" cy="400110"/>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p>
            <a:pPr>
              <a:spcBef>
                <a:spcPts val="200"/>
              </a:spcBef>
            </a:pPr>
            <a:r>
              <a:rPr lang="en-US" sz="2000" dirty="0">
                <a:solidFill>
                  <a:schemeClr val="bg1"/>
                </a:solidFill>
                <a:latin typeface="Gotham"/>
                <a:cs typeface="Arial" panose="020B0604020202020204" pitchFamily="34" charset="0"/>
              </a:rPr>
              <a:t>So, how do you animate a ride vehicle?</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Animating A Ride Vehicle</a:t>
            </a:r>
          </a:p>
        </p:txBody>
      </p:sp>
      <p:pic>
        <p:nvPicPr>
          <p:cNvPr id="2" name="Picture 1"/>
          <p:cNvPicPr>
            <a:picLocks noChangeAspect="1"/>
          </p:cNvPicPr>
          <p:nvPr/>
        </p:nvPicPr>
        <p:blipFill>
          <a:blip r:embed="rId5"/>
          <a:stretch>
            <a:fillRect/>
          </a:stretch>
        </p:blipFill>
        <p:spPr>
          <a:xfrm>
            <a:off x="5780940" y="1582682"/>
            <a:ext cx="6258660" cy="3903560"/>
          </a:xfrm>
          <a:prstGeom prst="rect">
            <a:avLst/>
          </a:prstGeom>
        </p:spPr>
      </p:pic>
      <p:sp>
        <p:nvSpPr>
          <p:cNvPr id="16" name="Rectangle 15"/>
          <p:cNvSpPr/>
          <p:nvPr/>
        </p:nvSpPr>
        <p:spPr>
          <a:xfrm>
            <a:off x="1054025" y="5358825"/>
            <a:ext cx="4622353" cy="58477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p>
            <a:pPr>
              <a:spcBef>
                <a:spcPts val="200"/>
              </a:spcBef>
            </a:pPr>
            <a:r>
              <a:rPr lang="en-US" sz="1600" dirty="0">
                <a:solidFill>
                  <a:schemeClr val="bg1"/>
                </a:solidFill>
                <a:latin typeface="Gotham"/>
                <a:cs typeface="Arial" panose="020B0604020202020204" pitchFamily="34" charset="0"/>
              </a:rPr>
              <a:t>… Ride &amp; Show Programming is a lot more than just animating a 3D model. </a:t>
            </a:r>
          </a:p>
        </p:txBody>
      </p:sp>
      <p:sp>
        <p:nvSpPr>
          <p:cNvPr id="17" name="Rectangle 16"/>
          <p:cNvSpPr/>
          <p:nvPr/>
        </p:nvSpPr>
        <p:spPr>
          <a:xfrm>
            <a:off x="1079425" y="4825386"/>
            <a:ext cx="4622353" cy="432414"/>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p>
            <a:pPr>
              <a:spcBef>
                <a:spcPts val="200"/>
              </a:spcBef>
            </a:pPr>
            <a:r>
              <a:rPr lang="en-US" sz="2800" dirty="0">
                <a:solidFill>
                  <a:schemeClr val="bg1"/>
                </a:solidFill>
                <a:latin typeface="Gotham"/>
                <a:cs typeface="Arial" panose="020B0604020202020204" pitchFamily="34" charset="0"/>
              </a:rPr>
              <a:t>BUT!!!</a:t>
            </a:r>
          </a:p>
        </p:txBody>
      </p:sp>
      <p:sp>
        <p:nvSpPr>
          <p:cNvPr id="4" name="Rectangle 3">
            <a:extLst>
              <a:ext uri="{FF2B5EF4-FFF2-40B4-BE49-F238E27FC236}">
                <a16:creationId xmlns:a16="http://schemas.microsoft.com/office/drawing/2014/main" id="{D6B333C4-17CE-EE8A-BC84-44D96CC1CCB0}"/>
              </a:ext>
            </a:extLst>
          </p:cNvPr>
          <p:cNvSpPr/>
          <p:nvPr/>
        </p:nvSpPr>
        <p:spPr>
          <a:xfrm>
            <a:off x="1041847" y="2343303"/>
            <a:ext cx="4622353" cy="1154162"/>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p>
            <a:pPr>
              <a:spcBef>
                <a:spcPts val="200"/>
              </a:spcBef>
            </a:pPr>
            <a:r>
              <a:rPr lang="en-US" sz="1600" dirty="0">
                <a:solidFill>
                  <a:schemeClr val="bg1"/>
                </a:solidFill>
                <a:latin typeface="Gotham"/>
                <a:cs typeface="Arial" panose="020B0604020202020204" pitchFamily="34" charset="0"/>
              </a:rPr>
              <a:t>Show programmers use animation software</a:t>
            </a:r>
          </a:p>
          <a:p>
            <a:pPr marL="285750" indent="-285750">
              <a:spcBef>
                <a:spcPts val="200"/>
              </a:spcBef>
              <a:buFont typeface="Arial" panose="020B0604020202020204" pitchFamily="34" charset="0"/>
              <a:buChar char="•"/>
            </a:pPr>
            <a:r>
              <a:rPr lang="en-US" sz="1600" dirty="0">
                <a:solidFill>
                  <a:schemeClr val="bg1"/>
                </a:solidFill>
                <a:latin typeface="Gotham"/>
                <a:cs typeface="Arial" panose="020B0604020202020204" pitchFamily="34" charset="0"/>
              </a:rPr>
              <a:t>Maya for vehicle motion</a:t>
            </a:r>
          </a:p>
          <a:p>
            <a:pPr marL="285750" indent="-285750">
              <a:spcBef>
                <a:spcPts val="200"/>
              </a:spcBef>
              <a:buFont typeface="Arial" panose="020B0604020202020204" pitchFamily="34" charset="0"/>
              <a:buChar char="•"/>
            </a:pPr>
            <a:r>
              <a:rPr lang="en-US" sz="1600" dirty="0" err="1">
                <a:solidFill>
                  <a:schemeClr val="bg1"/>
                </a:solidFill>
                <a:latin typeface="Gotham"/>
                <a:cs typeface="Arial" panose="020B0604020202020204" pitchFamily="34" charset="0"/>
              </a:rPr>
              <a:t>MotionBuilder</a:t>
            </a:r>
            <a:r>
              <a:rPr lang="en-US" sz="1600" dirty="0">
                <a:solidFill>
                  <a:schemeClr val="bg1"/>
                </a:solidFill>
                <a:latin typeface="Gotham"/>
                <a:cs typeface="Arial" panose="020B0604020202020204" pitchFamily="34" charset="0"/>
              </a:rPr>
              <a:t> for animated figures (animatronics)</a:t>
            </a:r>
          </a:p>
          <a:p>
            <a:pPr marL="285750" indent="-285750">
              <a:spcBef>
                <a:spcPts val="200"/>
              </a:spcBef>
              <a:buFont typeface="Arial" panose="020B0604020202020204" pitchFamily="34" charset="0"/>
              <a:buChar char="•"/>
            </a:pPr>
            <a:r>
              <a:rPr lang="en-US" sz="1600" dirty="0">
                <a:solidFill>
                  <a:schemeClr val="bg1"/>
                </a:solidFill>
                <a:latin typeface="Gotham"/>
                <a:cs typeface="Arial" panose="020B0604020202020204" pitchFamily="34" charset="0"/>
              </a:rPr>
              <a:t>Unreal for visualizing real-time interaction.</a:t>
            </a:r>
          </a:p>
        </p:txBody>
      </p:sp>
      <p:sp>
        <p:nvSpPr>
          <p:cNvPr id="5" name="Rectangle 4">
            <a:extLst>
              <a:ext uri="{FF2B5EF4-FFF2-40B4-BE49-F238E27FC236}">
                <a16:creationId xmlns:a16="http://schemas.microsoft.com/office/drawing/2014/main" id="{15FF6D95-61DE-3F46-D529-7A303607DA19}"/>
              </a:ext>
            </a:extLst>
          </p:cNvPr>
          <p:cNvSpPr/>
          <p:nvPr/>
        </p:nvSpPr>
        <p:spPr>
          <a:xfrm>
            <a:off x="1041847" y="3477161"/>
            <a:ext cx="4622353" cy="1323439"/>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p>
            <a:pPr>
              <a:spcBef>
                <a:spcPts val="200"/>
              </a:spcBef>
            </a:pPr>
            <a:r>
              <a:rPr lang="en-US" sz="1600" dirty="0">
                <a:solidFill>
                  <a:schemeClr val="bg1"/>
                </a:solidFill>
                <a:latin typeface="Gotham"/>
                <a:cs typeface="Arial" panose="020B0604020202020204" pitchFamily="34" charset="0"/>
              </a:rPr>
              <a:t>In this video, the 72 seat theater is driven by massive crank arms. A digital twin of the theater floor is first animated. Then the motion of the crank arms is recorded. That becomes the control data that drives the actual hardware.</a:t>
            </a:r>
          </a:p>
        </p:txBody>
      </p:sp>
      <p:pic>
        <p:nvPicPr>
          <p:cNvPr id="6" name="03.01_TheaterMotionBaseAnimation">
            <a:hlinkClick r:id="" action="ppaction://media"/>
            <a:extLst>
              <a:ext uri="{FF2B5EF4-FFF2-40B4-BE49-F238E27FC236}">
                <a16:creationId xmlns:a16="http://schemas.microsoft.com/office/drawing/2014/main" id="{84A0F53B-51F7-DEC7-0AAB-931B9304BFD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86981" y="1582682"/>
            <a:ext cx="6281928" cy="4300781"/>
          </a:xfrm>
          <a:prstGeom prst="rect">
            <a:avLst/>
          </a:prstGeom>
        </p:spPr>
      </p:pic>
    </p:spTree>
    <p:extLst>
      <p:ext uri="{BB962C8B-B14F-4D97-AF65-F5344CB8AC3E}">
        <p14:creationId xmlns:p14="http://schemas.microsoft.com/office/powerpoint/2010/main" val="3822961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3000"/>
                                  </p:stCondLst>
                                  <p:childTnLst>
                                    <p:cmd type="call" cmd="playFrom(0.0)">
                                      <p:cBhvr>
                                        <p:cTn id="10" dur="58866" fill="hold"/>
                                        <p:tgtEl>
                                          <p:spTgt spid="6"/>
                                        </p:tgtEl>
                                      </p:cBhvr>
                                    </p:cmd>
                                  </p:childTnLst>
                                </p:cTn>
                              </p:par>
                              <p:par>
                                <p:cTn id="11" presetID="10" presetClass="entr" presetSubtype="0" fill="hold" grpId="0" nodeType="with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5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6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mute="1" showWhenStopped="0">
                <p:cTn id="29" fill="hold" display="0">
                  <p:stCondLst>
                    <p:cond delay="indefinite"/>
                  </p:stCondLst>
                </p:cTn>
                <p:tgtEl>
                  <p:spTgt spid="6"/>
                </p:tgtEl>
              </p:cMediaNode>
            </p:video>
          </p:childTnLst>
        </p:cTn>
      </p:par>
    </p:tnLst>
    <p:bldLst>
      <p:bldP spid="16" grpId="0"/>
      <p:bldP spid="17"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Motion Analysis</a:t>
            </a:r>
          </a:p>
        </p:txBody>
      </p:sp>
      <p:sp>
        <p:nvSpPr>
          <p:cNvPr id="4" name="TextBox 3">
            <a:extLst>
              <a:ext uri="{FF2B5EF4-FFF2-40B4-BE49-F238E27FC236}">
                <a16:creationId xmlns:a16="http://schemas.microsoft.com/office/drawing/2014/main" id="{2CBD05FF-CC24-4209-7D28-F6F911549A2E}"/>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Show programming is about story-telling through motion design, timing, &amp; sequencing.</a:t>
            </a:r>
          </a:p>
        </p:txBody>
      </p:sp>
      <p:pic>
        <p:nvPicPr>
          <p:cNvPr id="2" name="04.01_Animatic">
            <a:hlinkClick r:id="" action="ppaction://media"/>
            <a:extLst>
              <a:ext uri="{FF2B5EF4-FFF2-40B4-BE49-F238E27FC236}">
                <a16:creationId xmlns:a16="http://schemas.microsoft.com/office/drawing/2014/main" id="{4D19389F-BA74-59D3-EB4C-CA2B5BE2AB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16566"/>
            <a:ext cx="6245352" cy="4795919"/>
          </a:xfrm>
          <a:prstGeom prst="rect">
            <a:avLst/>
          </a:prstGeom>
        </p:spPr>
      </p:pic>
      <p:sp>
        <p:nvSpPr>
          <p:cNvPr id="3" name="TextBox 2">
            <a:extLst>
              <a:ext uri="{FF2B5EF4-FFF2-40B4-BE49-F238E27FC236}">
                <a16:creationId xmlns:a16="http://schemas.microsoft.com/office/drawing/2014/main" id="{CC6E3275-32E3-F552-146C-845AA89BFC8F}"/>
              </a:ext>
            </a:extLst>
          </p:cNvPr>
          <p:cNvSpPr txBox="1"/>
          <p:nvPr/>
        </p:nvSpPr>
        <p:spPr>
          <a:xfrm>
            <a:off x="8382000" y="1932205"/>
            <a:ext cx="3124200" cy="1420595"/>
          </a:xfrm>
          <a:prstGeom prst="rect">
            <a:avLst/>
          </a:prstGeom>
          <a:ln>
            <a:noFill/>
          </a:ln>
        </p:spPr>
        <p:txBody>
          <a:bodyPr vert="horz" lIns="91440" tIns="45720" rIns="91440" bIns="45720" rtlCol="0" anchor="ctr" anchorCtr="0">
            <a:noAutofit/>
          </a:bodyPr>
          <a:lstStyle>
            <a:defPPr>
              <a:defRPr lang="en-US"/>
            </a:defPPr>
            <a:lvl1pPr>
              <a:spcBef>
                <a:spcPct val="0"/>
              </a:spcBef>
              <a:buNone/>
              <a:defRPr sz="2800" b="0" u="sng"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Transformers: 3D</a:t>
            </a:r>
          </a:p>
        </p:txBody>
      </p:sp>
    </p:spTree>
    <p:extLst>
      <p:ext uri="{BB962C8B-B14F-4D97-AF65-F5344CB8AC3E}">
        <p14:creationId xmlns:p14="http://schemas.microsoft.com/office/powerpoint/2010/main" val="4112940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mediacall" presetSubtype="0" fill="hold" nodeType="withEffect">
                                  <p:stCondLst>
                                    <p:cond delay="0"/>
                                  </p:stCondLst>
                                  <p:childTnLst>
                                    <p:cmd type="call" cmd="playFrom(0.0)">
                                      <p:cBhvr>
                                        <p:cTn id="13" dur="6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14"/>
            </p:par>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repeatCount="indefinite" fill="hold" display="0">
                  <p:stCondLst>
                    <p:cond delay="indefinite"/>
                  </p:stCondLst>
                </p:cTn>
                <p:tgtEl>
                  <p:spTgt spid="2"/>
                </p:tgtEl>
              </p:cMediaNode>
            </p:video>
          </p:childTnLst>
        </p:cTn>
      </p:par>
    </p:tnLst>
    <p:bldLst>
      <p:bldP spid="4" grpId="0"/>
    </p:bldLst>
  </p:timing>
  <p:extLst>
    <p:ext uri="{E180D4A7-C9FB-4DFB-919C-405C955672EB}">
      <p14:showEvtLst xmlns:p14="http://schemas.microsoft.com/office/powerpoint/2010/main">
        <p14:playEvt time="69" objId="6"/>
        <p14:playEvt time="16488" objId="5"/>
        <p14:playEvt time="25401" objId="6"/>
        <p14:stopEvt time="32115" objId="6"/>
        <p14:stopEvt time="32132" objId="5"/>
        <p14:playEvt time="34302" objId="6"/>
        <p14:playEvt time="59592" objId="5"/>
        <p14:playEvt time="59765" objId="6"/>
        <p14:playEvt time="85087" objId="6"/>
        <p14:playEvt time="95136" objId="5"/>
        <p14:stopEvt time="97230" objId="5"/>
        <p14:stopEvt time="97230"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Clearance Study</a:t>
            </a:r>
          </a:p>
        </p:txBody>
      </p:sp>
      <p:sp>
        <p:nvSpPr>
          <p:cNvPr id="2" name="TextBox 1">
            <a:extLst>
              <a:ext uri="{FF2B5EF4-FFF2-40B4-BE49-F238E27FC236}">
                <a16:creationId xmlns:a16="http://schemas.microsoft.com/office/drawing/2014/main" id="{72FC2EAB-8277-ED3D-284D-2B058BE4CC84}"/>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It’s about story-telling, thrill-making, engineering safety, and collision avoidance. </a:t>
            </a:r>
          </a:p>
        </p:txBody>
      </p:sp>
      <p:pic>
        <p:nvPicPr>
          <p:cNvPr id="3" name="05.02_FJ_PIG">
            <a:hlinkClick r:id="" action="ppaction://media"/>
            <a:extLst>
              <a:ext uri="{FF2B5EF4-FFF2-40B4-BE49-F238E27FC236}">
                <a16:creationId xmlns:a16="http://schemas.microsoft.com/office/drawing/2014/main" id="{A1811DD2-D488-D4EB-0812-977DFCEE5D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24400" y="1600200"/>
            <a:ext cx="7059168" cy="3970782"/>
          </a:xfrm>
          <a:prstGeom prst="rect">
            <a:avLst/>
          </a:prstGeom>
        </p:spPr>
      </p:pic>
      <p:pic>
        <p:nvPicPr>
          <p:cNvPr id="4" name="05.01_FJ_Clearance">
            <a:hlinkClick r:id="" action="ppaction://media"/>
            <a:extLst>
              <a:ext uri="{FF2B5EF4-FFF2-40B4-BE49-F238E27FC236}">
                <a16:creationId xmlns:a16="http://schemas.microsoft.com/office/drawing/2014/main" id="{B31B37B6-C71F-B754-02BE-C4D3E5496EF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74464" y="1232230"/>
            <a:ext cx="7488936" cy="4787570"/>
          </a:xfrm>
          <a:prstGeom prst="rect">
            <a:avLst/>
          </a:prstGeom>
        </p:spPr>
      </p:pic>
      <p:sp>
        <p:nvSpPr>
          <p:cNvPr id="5" name="TextBox 4">
            <a:extLst>
              <a:ext uri="{FF2B5EF4-FFF2-40B4-BE49-F238E27FC236}">
                <a16:creationId xmlns:a16="http://schemas.microsoft.com/office/drawing/2014/main" id="{B96AC1C3-74EB-4625-90F7-6449FEFBE3E7}"/>
              </a:ext>
            </a:extLst>
          </p:cNvPr>
          <p:cNvSpPr txBox="1"/>
          <p:nvPr/>
        </p:nvSpPr>
        <p:spPr>
          <a:xfrm>
            <a:off x="1143000" y="1932205"/>
            <a:ext cx="3124200" cy="1420595"/>
          </a:xfrm>
          <a:prstGeom prst="rect">
            <a:avLst/>
          </a:prstGeom>
          <a:ln>
            <a:noFill/>
          </a:ln>
        </p:spPr>
        <p:txBody>
          <a:bodyPr vert="horz" lIns="91440" tIns="45720" rIns="91440" bIns="45720" rtlCol="0" anchor="ctr" anchorCtr="0">
            <a:noAutofit/>
          </a:bodyPr>
          <a:lstStyle>
            <a:defPPr>
              <a:defRPr lang="en-US"/>
            </a:defPPr>
            <a:lvl1pPr>
              <a:spcBef>
                <a:spcPct val="0"/>
              </a:spcBef>
              <a:buNone/>
              <a:defRPr sz="2800" b="0" u="sng"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Harry Potter &amp; The Forbidden Journey</a:t>
            </a:r>
          </a:p>
        </p:txBody>
      </p:sp>
    </p:spTree>
    <p:extLst>
      <p:ext uri="{BB962C8B-B14F-4D97-AF65-F5344CB8AC3E}">
        <p14:creationId xmlns:p14="http://schemas.microsoft.com/office/powerpoint/2010/main" val="21531606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0"/>
                                  </p:stCondLst>
                                  <p:childTnLst>
                                    <p:cmd type="call" cmd="playFrom(0.0)">
                                      <p:cBhvr>
                                        <p:cTn id="12" dur="45000" fill="hold"/>
                                        <p:tgtEl>
                                          <p:spTgt spid="3"/>
                                        </p:tgtEl>
                                      </p:cBhvr>
                                    </p:cmd>
                                  </p:childTnLst>
                                </p:cTn>
                              </p:par>
                              <p:par>
                                <p:cTn id="13" presetID="10" presetClass="entr" presetSubtype="0" fill="hold" nodeType="with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mediacall" presetSubtype="0" fill="hold" nodeType="withEffect">
                                  <p:stCondLst>
                                    <p:cond delay="0"/>
                                  </p:stCondLst>
                                  <p:childTnLst>
                                    <p:cmd type="call" cmd="playFrom(0.0)">
                                      <p:cBhvr>
                                        <p:cTn id="17" dur="2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par>
              <p:cTn id="18"/>
            </p:par>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vol="80000">
                <p:cTn id="30" repeatCount="indefinite" fill="hold" display="0">
                  <p:stCondLst>
                    <p:cond delay="indefinite"/>
                  </p:stCondLst>
                </p:cTn>
                <p:tgtEl>
                  <p:spTgt spid="4"/>
                </p:tgtEl>
              </p:cMediaNode>
            </p:video>
          </p:childTnLst>
        </p:cTn>
      </p:par>
    </p:tnLst>
    <p:bldLst>
      <p:bldP spid="2" grpId="0"/>
    </p:bldLst>
  </p:timing>
  <p:extLst>
    <p:ext uri="{E180D4A7-C9FB-4DFB-919C-405C955672EB}">
      <p14:showEvtLst xmlns:p14="http://schemas.microsoft.com/office/powerpoint/2010/main">
        <p14:playEvt time="69" objId="6"/>
        <p14:playEvt time="16488" objId="5"/>
        <p14:playEvt time="25401" objId="6"/>
        <p14:stopEvt time="32115" objId="6"/>
        <p14:stopEvt time="32132" objId="5"/>
        <p14:playEvt time="34302" objId="6"/>
        <p14:playEvt time="59592" objId="5"/>
        <p14:playEvt time="59765" objId="6"/>
        <p14:playEvt time="85087" objId="6"/>
        <p14:playEvt time="95136" objId="5"/>
        <p14:stopEvt time="97230" objId="5"/>
        <p14:stopEvt time="97230"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Stewart Platform (Unreal)</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1066800"/>
            <a:ext cx="4817761" cy="5053337"/>
          </a:xfrm>
          <a:prstGeom prst="rect">
            <a:avLst/>
          </a:prstGeom>
        </p:spPr>
      </p:pic>
      <p:sp>
        <p:nvSpPr>
          <p:cNvPr id="2" name="TextBox 1">
            <a:extLst>
              <a:ext uri="{FF2B5EF4-FFF2-40B4-BE49-F238E27FC236}">
                <a16:creationId xmlns:a16="http://schemas.microsoft.com/office/drawing/2014/main" id="{A1EED4C5-FA34-555A-0D14-98104F948824}"/>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Show programming is about developing the tools for immersive experiences...</a:t>
            </a:r>
          </a:p>
        </p:txBody>
      </p:sp>
      <p:sp>
        <p:nvSpPr>
          <p:cNvPr id="5" name="TextBox 4">
            <a:extLst>
              <a:ext uri="{FF2B5EF4-FFF2-40B4-BE49-F238E27FC236}">
                <a16:creationId xmlns:a16="http://schemas.microsoft.com/office/drawing/2014/main" id="{9138C8D2-BC8B-374B-6F5E-03A0BE288435}"/>
              </a:ext>
            </a:extLst>
          </p:cNvPr>
          <p:cNvSpPr txBox="1"/>
          <p:nvPr/>
        </p:nvSpPr>
        <p:spPr>
          <a:xfrm>
            <a:off x="8915400" y="1932205"/>
            <a:ext cx="3124200" cy="1420595"/>
          </a:xfrm>
          <a:prstGeom prst="rect">
            <a:avLst/>
          </a:prstGeom>
          <a:ln>
            <a:noFill/>
          </a:ln>
        </p:spPr>
        <p:txBody>
          <a:bodyPr vert="horz" lIns="91440" tIns="45720" rIns="91440" bIns="45720" rtlCol="0" anchor="ctr" anchorCtr="0">
            <a:noAutofit/>
          </a:bodyPr>
          <a:lstStyle>
            <a:defPPr>
              <a:defRPr lang="en-US"/>
            </a:defPPr>
            <a:lvl1pPr>
              <a:spcBef>
                <a:spcPct val="0"/>
              </a:spcBef>
              <a:buNone/>
              <a:defRPr sz="2800" b="0" u="sng"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Mario Kart: Bowser’s Challenge</a:t>
            </a:r>
          </a:p>
          <a:p>
            <a:r>
              <a:rPr lang="en-US" dirty="0"/>
              <a:t>(Unreal)</a:t>
            </a:r>
          </a:p>
        </p:txBody>
      </p:sp>
    </p:spTree>
    <p:extLst>
      <p:ext uri="{BB962C8B-B14F-4D97-AF65-F5344CB8AC3E}">
        <p14:creationId xmlns:p14="http://schemas.microsoft.com/office/powerpoint/2010/main" val="2050066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2" grpId="0"/>
    </p:bldLst>
  </p:timing>
  <p:extLst>
    <p:ext uri="{E180D4A7-C9FB-4DFB-919C-405C955672EB}">
      <p14:showEvtLst xmlns:p14="http://schemas.microsoft.com/office/powerpoint/2010/main">
        <p14:playEvt time="95" objId="3"/>
        <p14:playEvt time="10037" objId="3"/>
        <p14:stopEvt time="1719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grpSp>
        <p:nvGrpSpPr>
          <p:cNvPr id="34" name="Group"/>
          <p:cNvGrpSpPr/>
          <p:nvPr/>
        </p:nvGrpSpPr>
        <p:grpSpPr>
          <a:xfrm>
            <a:off x="838198" y="533400"/>
            <a:ext cx="5029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4501852" cy="39877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u="sng" dirty="0"/>
              <a:t>Motion Based Media Effects</a:t>
            </a:r>
            <a:endParaRPr lang="en-US" dirty="0"/>
          </a:p>
        </p:txBody>
      </p:sp>
      <p:sp>
        <p:nvSpPr>
          <p:cNvPr id="3" name="TextBox 2">
            <a:extLst>
              <a:ext uri="{FF2B5EF4-FFF2-40B4-BE49-F238E27FC236}">
                <a16:creationId xmlns:a16="http://schemas.microsoft.com/office/drawing/2014/main" id="{127C6FF2-B6AF-F0C0-A0D4-72375987ADF7}"/>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 and being an integral part of developing immersive effects, such as squinching.</a:t>
            </a:r>
          </a:p>
        </p:txBody>
      </p:sp>
      <p:pic>
        <p:nvPicPr>
          <p:cNvPr id="2" name="07.01_Squinchingspidy">
            <a:hlinkClick r:id="" action="ppaction://media"/>
            <a:extLst>
              <a:ext uri="{FF2B5EF4-FFF2-40B4-BE49-F238E27FC236}">
                <a16:creationId xmlns:a16="http://schemas.microsoft.com/office/drawing/2014/main" id="{4827778A-430E-B6B1-2BD8-01212AF2E6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400" y="1076824"/>
            <a:ext cx="5943600" cy="4452730"/>
          </a:xfrm>
          <a:prstGeom prst="rect">
            <a:avLst/>
          </a:prstGeom>
        </p:spPr>
      </p:pic>
      <p:sp>
        <p:nvSpPr>
          <p:cNvPr id="4" name="TextBox 3">
            <a:extLst>
              <a:ext uri="{FF2B5EF4-FFF2-40B4-BE49-F238E27FC236}">
                <a16:creationId xmlns:a16="http://schemas.microsoft.com/office/drawing/2014/main" id="{4A063ACA-B8B3-73F0-7E3C-0258DF049C58}"/>
              </a:ext>
            </a:extLst>
          </p:cNvPr>
          <p:cNvSpPr txBox="1"/>
          <p:nvPr/>
        </p:nvSpPr>
        <p:spPr>
          <a:xfrm>
            <a:off x="1447800" y="1564808"/>
            <a:ext cx="3657600" cy="3964746"/>
          </a:xfrm>
          <a:prstGeom prst="rect">
            <a:avLst/>
          </a:prstGeom>
          <a:ln>
            <a:noFill/>
          </a:ln>
        </p:spPr>
        <p:txBody>
          <a:bodyPr vert="horz" lIns="91440" tIns="45720" rIns="91440" bIns="45720" rtlCol="0" anchor="ctr" anchorCtr="0">
            <a:noAutofit/>
          </a:bodyPr>
          <a:lstStyle>
            <a:defPPr>
              <a:defRPr lang="en-US"/>
            </a:defPPr>
            <a:lvl1pPr>
              <a:spcBef>
                <a:spcPct val="0"/>
              </a:spcBef>
              <a:buNone/>
              <a:defRPr sz="2800" b="0" u="sng"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The Amazing Adventures of Spider-Man</a:t>
            </a:r>
          </a:p>
          <a:p>
            <a:endParaRPr lang="en-US" dirty="0"/>
          </a:p>
          <a:p>
            <a:r>
              <a:rPr lang="en-US" u="none" dirty="0"/>
              <a:t>and</a:t>
            </a:r>
            <a:r>
              <a:rPr lang="en-US" dirty="0"/>
              <a:t> </a:t>
            </a:r>
          </a:p>
          <a:p>
            <a:endParaRPr lang="en-US" dirty="0"/>
          </a:p>
          <a:p>
            <a:r>
              <a:rPr lang="en-US" dirty="0"/>
              <a:t>Skull Island:</a:t>
            </a:r>
          </a:p>
          <a:p>
            <a:r>
              <a:rPr lang="en-US" dirty="0"/>
              <a:t>Reign of Kong</a:t>
            </a:r>
          </a:p>
        </p:txBody>
      </p:sp>
    </p:spTree>
    <p:extLst>
      <p:ext uri="{BB962C8B-B14F-4D97-AF65-F5344CB8AC3E}">
        <p14:creationId xmlns:p14="http://schemas.microsoft.com/office/powerpoint/2010/main" val="3381410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mediacall" presetSubtype="0" fill="hold" nodeType="withEffect">
                                  <p:stCondLst>
                                    <p:cond delay="0"/>
                                  </p:stCondLst>
                                  <p:childTnLst>
                                    <p:cmd type="call" cmd="playFrom(0.0)">
                                      <p:cBhvr>
                                        <p:cTn id="13" dur="3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14"/>
            </p:par>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repeatCount="indefinite" fill="hold" display="0">
                  <p:stCondLst>
                    <p:cond delay="indefinite"/>
                  </p:stCondLst>
                </p:cTn>
                <p:tgtEl>
                  <p:spTgt spid="2"/>
                </p:tgtEl>
              </p:cMediaNode>
            </p:video>
          </p:childTnLst>
        </p:cTn>
      </p:par>
    </p:tnLst>
    <p:bldLst>
      <p:bldP spid="3" grpId="0"/>
    </p:bldLst>
  </p:timing>
  <p:extLst>
    <p:ext uri="{E180D4A7-C9FB-4DFB-919C-405C955672EB}">
      <p14:showEvtLst xmlns:p14="http://schemas.microsoft.com/office/powerpoint/2010/main">
        <p14:playEvt time="95" objId="3"/>
        <p14:playEvt time="10037" objId="3"/>
        <p14:stopEvt time="17190"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Show Programming</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33400"/>
            <a:ext cx="4654252" cy="411481"/>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Tools Scripting</a:t>
            </a: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b="-957"/>
          <a:stretch/>
        </p:blipFill>
        <p:spPr>
          <a:xfrm>
            <a:off x="7315200" y="1222101"/>
            <a:ext cx="4495800" cy="4794798"/>
          </a:xfrm>
          <a:prstGeom prst="rect">
            <a:avLst/>
          </a:prstGeom>
          <a:ln>
            <a:noFill/>
          </a:ln>
          <a:effectLst>
            <a:outerShdw blurRad="50800" dist="38100" dir="2700000" algn="tl" rotWithShape="0">
              <a:prstClr val="black">
                <a:alpha val="40000"/>
              </a:prstClr>
            </a:outerShdw>
          </a:effectLst>
          <a:scene3d>
            <a:camera prst="perspectiveLeft"/>
            <a:lightRig rig="threePt" dir="t"/>
          </a:scene3d>
        </p:spPr>
      </p:pic>
      <p:sp>
        <p:nvSpPr>
          <p:cNvPr id="4" name="Rectangle 3"/>
          <p:cNvSpPr/>
          <p:nvPr/>
        </p:nvSpPr>
        <p:spPr>
          <a:xfrm>
            <a:off x="1449940" y="1440181"/>
            <a:ext cx="6096000" cy="381537"/>
          </a:xfrm>
          <a:prstGeom prst="rect">
            <a:avLst/>
          </a:prstGeom>
          <a:ln>
            <a:noFill/>
          </a:ln>
        </p:spPr>
        <p:txBody>
          <a:bodyPr vert="horz" lIns="91440" tIns="45720" rIns="91440" bIns="45720" rtlCol="0" anchor="ctr" anchorCtr="0">
            <a:noAutofit/>
          </a:bodyPr>
          <a:lstStyle/>
          <a:p>
            <a:pPr>
              <a:spcBef>
                <a:spcPct val="0"/>
              </a:spcBef>
            </a:pPr>
            <a:r>
              <a:rPr lang="en-US" sz="2800" cap="small" dirty="0" err="1">
                <a:solidFill>
                  <a:schemeClr val="bg1"/>
                </a:solidFill>
                <a:effectLst>
                  <a:outerShdw blurRad="50800" dist="38100" dir="2700000" algn="tl" rotWithShape="0">
                    <a:prstClr val="black">
                      <a:alpha val="40000"/>
                    </a:prstClr>
                  </a:outerShdw>
                </a:effectLst>
                <a:latin typeface="+mj-lt"/>
                <a:ea typeface="+mj-ea"/>
                <a:cs typeface="+mj-cs"/>
              </a:rPr>
              <a:t>Viewshed</a:t>
            </a:r>
            <a:r>
              <a:rPr lang="en-US" sz="2800" cap="small" dirty="0">
                <a:solidFill>
                  <a:schemeClr val="bg1"/>
                </a:solidFill>
                <a:effectLst>
                  <a:outerShdw blurRad="50800" dist="38100" dir="2700000" algn="tl" rotWithShape="0">
                    <a:prstClr val="black">
                      <a:alpha val="40000"/>
                    </a:prstClr>
                  </a:outerShdw>
                </a:effectLst>
                <a:latin typeface="+mj-lt"/>
                <a:ea typeface="+mj-ea"/>
                <a:cs typeface="+mj-cs"/>
              </a:rPr>
              <a:t> Tool</a:t>
            </a:r>
          </a:p>
        </p:txBody>
      </p:sp>
      <p:sp>
        <p:nvSpPr>
          <p:cNvPr id="5" name="Rectangle 4"/>
          <p:cNvSpPr/>
          <p:nvPr/>
        </p:nvSpPr>
        <p:spPr>
          <a:xfrm>
            <a:off x="1231900" y="2396140"/>
            <a:ext cx="6096000" cy="1754326"/>
          </a:xfrm>
          <a:prstGeom prst="rect">
            <a:avLst/>
          </a:prstGeom>
        </p:spPr>
        <p:txBody>
          <a:bodyPr>
            <a:spAutoFit/>
          </a:bodyPr>
          <a:lstStyle/>
          <a:p>
            <a:pPr marL="342900" indent="-3429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Creative Directors and designers can visualize what show set elements are visible from the guest perspective</a:t>
            </a:r>
          </a:p>
          <a:p>
            <a:pPr marL="342900" indent="-34290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Differentiates show elements that are clearly visible versus elements that are always in the periphery</a:t>
            </a:r>
          </a:p>
          <a:p>
            <a:endParaRPr lang="en-US"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1674A2BC-BF82-C4DE-2D37-8343A34B9C26}"/>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We build digital twins to simulate the guest experience…</a:t>
            </a:r>
          </a:p>
        </p:txBody>
      </p:sp>
      <p:pic>
        <p:nvPicPr>
          <p:cNvPr id="7" name="08.01_Viewshed">
            <a:hlinkClick r:id="" action="ppaction://media"/>
            <a:extLst>
              <a:ext uri="{FF2B5EF4-FFF2-40B4-BE49-F238E27FC236}">
                <a16:creationId xmlns:a16="http://schemas.microsoft.com/office/drawing/2014/main" id="{0720A4E7-0A49-659A-2E4A-99A9FF835D6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236218" y="2390462"/>
            <a:ext cx="6108192" cy="3110537"/>
          </a:xfrm>
          <a:prstGeom prst="rect">
            <a:avLst/>
          </a:prstGeom>
        </p:spPr>
      </p:pic>
    </p:spTree>
    <p:custDataLst>
      <p:tags r:id="rId1"/>
    </p:custDataLst>
    <p:extLst>
      <p:ext uri="{BB962C8B-B14F-4D97-AF65-F5344CB8AC3E}">
        <p14:creationId xmlns:p14="http://schemas.microsoft.com/office/powerpoint/2010/main" val="2518810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
                                        <p:tgtEl>
                                          <p:spTgt spid="7"/>
                                        </p:tgtEl>
                                      </p:cBhvr>
                                    </p:animEffect>
                                  </p:childTnLst>
                                </p:cTn>
                              </p:par>
                              <p:par>
                                <p:cTn id="13" presetID="1" presetClass="mediacall" presetSubtype="0" fill="hold" nodeType="withEffect">
                                  <p:stCondLst>
                                    <p:cond delay="0"/>
                                  </p:stCondLst>
                                  <p:childTnLst>
                                    <p:cmd type="call" cmd="playFrom(0.0)">
                                      <p:cBhvr>
                                        <p:cTn id="14" dur="127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par>
              <p:cTn id="15"/>
            </p:par>
            <p:video>
              <p:cMediaNode vol="80000" mute="1">
                <p:cTn id="16" repeatCount="indefinite" fill="hold" display="0">
                  <p:stCondLst>
                    <p:cond delay="indefinite"/>
                  </p:stCondLst>
                </p:cTn>
                <p:tgtEl>
                  <p:spTgt spid="7"/>
                </p:tgtEl>
              </p:cMediaNode>
            </p:video>
          </p:childTnLst>
        </p:cTn>
      </p:par>
    </p:tnLst>
    <p:bldLst>
      <p:bldP spid="6" grpId="0"/>
    </p:bldLst>
  </p:timing>
  <p:extLst>
    <p:ext uri="{E180D4A7-C9FB-4DFB-919C-405C955672EB}">
      <p14:showEvtLst xmlns:p14="http://schemas.microsoft.com/office/powerpoint/2010/main">
        <p14:playEvt time="4497" objId="3"/>
        <p14:stopEvt time="23173"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9.02_Coastertwin">
            <a:hlinkClick r:id="" action="ppaction://media"/>
            <a:extLst>
              <a:ext uri="{FF2B5EF4-FFF2-40B4-BE49-F238E27FC236}">
                <a16:creationId xmlns:a16="http://schemas.microsoft.com/office/drawing/2014/main" id="{63D4CC9B-F029-76D7-207D-7A779ADAC79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53896" y="1066800"/>
            <a:ext cx="9061704" cy="5097209"/>
          </a:xfrm>
          <a:prstGeom prst="rect">
            <a:avLst/>
          </a:prstGeom>
        </p:spPr>
      </p:pic>
      <p:sp>
        <p:nvSpPr>
          <p:cNvPr id="15" name="Rectangle 14"/>
          <p:cNvSpPr/>
          <p:nvPr/>
        </p:nvSpPr>
        <p:spPr>
          <a:xfrm>
            <a:off x="838198" y="944881"/>
            <a:ext cx="11351712" cy="45719"/>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838199" y="6248400"/>
            <a:ext cx="11351712" cy="55015"/>
          </a:xfrm>
          <a:prstGeom prst="rect">
            <a:avLst/>
          </a:prstGeom>
          <a:gradFill>
            <a:gsLst>
              <a:gs pos="0">
                <a:srgbClr val="1C1C1C"/>
              </a:gs>
              <a:gs pos="50000">
                <a:srgbClr val="777777"/>
              </a:gs>
              <a:gs pos="100000">
                <a:srgbClr val="1C1C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itle 1"/>
          <p:cNvSpPr txBox="1">
            <a:spLocks/>
          </p:cNvSpPr>
          <p:nvPr/>
        </p:nvSpPr>
        <p:spPr>
          <a:xfrm>
            <a:off x="5486400" y="68044"/>
            <a:ext cx="6553200" cy="894974"/>
          </a:xfrm>
          <a:prstGeom prst="rect">
            <a:avLst/>
          </a:prstGeom>
          <a:ln>
            <a:noFill/>
          </a:ln>
        </p:spPr>
        <p:txBody>
          <a:bodyPr vert="horz" lIns="91440" tIns="45720" rIns="91440" bIns="45720" rtlCol="0" anchor="t" anchorCtr="0">
            <a:normAutofit/>
          </a:bodyPr>
          <a:lstStyle>
            <a:lvl1pPr algn="r">
              <a:spcBef>
                <a:spcPct val="0"/>
              </a:spcBef>
              <a:buNone/>
              <a:defRPr lang="en-US" sz="4800" b="1" cap="small" baseline="0">
                <a:solidFill>
                  <a:srgbClr val="003300"/>
                </a:solidFill>
                <a:latin typeface="+mj-lt"/>
                <a:ea typeface="+mj-ea"/>
                <a:cs typeface="+mj-cs"/>
              </a:defRPr>
            </a:lvl1pPr>
          </a:lstStyle>
          <a:p>
            <a:r>
              <a:rPr lang="en-US" dirty="0">
                <a:solidFill>
                  <a:srgbClr val="1F3354"/>
                </a:solidFill>
              </a:rPr>
              <a:t>Ride &amp; Show Animation</a:t>
            </a:r>
          </a:p>
        </p:txBody>
      </p:sp>
      <p:grpSp>
        <p:nvGrpSpPr>
          <p:cNvPr id="34" name="Group"/>
          <p:cNvGrpSpPr/>
          <p:nvPr/>
        </p:nvGrpSpPr>
        <p:grpSpPr>
          <a:xfrm>
            <a:off x="838198" y="533400"/>
            <a:ext cx="4267202" cy="411481"/>
            <a:chOff x="0" y="0"/>
            <a:chExt cx="7437669" cy="1084610"/>
          </a:xfrm>
        </p:grpSpPr>
        <p:sp>
          <p:nvSpPr>
            <p:cNvPr id="35" name="Shape 322"/>
            <p:cNvSpPr/>
            <p:nvPr/>
          </p:nvSpPr>
          <p:spPr>
            <a:xfrm>
              <a:off x="0" y="0"/>
              <a:ext cx="7341912" cy="1084611"/>
            </a:xfrm>
            <a:custGeom>
              <a:avLst/>
              <a:gdLst/>
              <a:ahLst/>
              <a:cxnLst>
                <a:cxn ang="0">
                  <a:pos x="wd2" y="hd2"/>
                </a:cxn>
                <a:cxn ang="5400000">
                  <a:pos x="wd2" y="hd2"/>
                </a:cxn>
                <a:cxn ang="10800000">
                  <a:pos x="wd2" y="hd2"/>
                </a:cxn>
                <a:cxn ang="16200000">
                  <a:pos x="wd2" y="hd2"/>
                </a:cxn>
              </a:cxnLst>
              <a:rect l="0" t="0" r="r" b="b"/>
              <a:pathLst>
                <a:path w="21600" h="21600" extrusionOk="0">
                  <a:moveTo>
                    <a:pt x="12" y="21600"/>
                  </a:moveTo>
                  <a:lnTo>
                    <a:pt x="0" y="78"/>
                  </a:lnTo>
                  <a:lnTo>
                    <a:pt x="18854" y="0"/>
                  </a:lnTo>
                  <a:lnTo>
                    <a:pt x="21600" y="21578"/>
                  </a:lnTo>
                  <a:lnTo>
                    <a:pt x="12" y="21600"/>
                  </a:lnTo>
                  <a:close/>
                </a:path>
              </a:pathLst>
            </a:custGeom>
            <a:gradFill flip="none" rotWithShape="1">
              <a:gsLst>
                <a:gs pos="0">
                  <a:srgbClr val="0070C0">
                    <a:alpha val="49000"/>
                  </a:srgbClr>
                </a:gs>
                <a:gs pos="90000">
                  <a:srgbClr val="23395E"/>
                </a:gs>
              </a:gsLst>
              <a:lin ang="8100000" scaled="0"/>
            </a:gradFill>
            <a:ln w="12700" cap="flat">
              <a:noFill/>
              <a:miter lim="400000"/>
            </a:ln>
            <a:effectLst/>
          </p:spPr>
          <p:txBody>
            <a:bodyPr wrap="square" lIns="64294" tIns="64294" rIns="64294" bIns="64294" numCol="1" anchor="t">
              <a:noAutofit/>
            </a:bodyPr>
            <a:lstStyle/>
            <a:p>
              <a:pPr defTabSz="1285875">
                <a:defRPr sz="5000" b="0">
                  <a:latin typeface="Calibri"/>
                  <a:ea typeface="Calibri"/>
                  <a:cs typeface="Calibri"/>
                  <a:sym typeface="Calibri"/>
                </a:defRPr>
              </a:pPr>
              <a:endParaRPr sz="2500"/>
            </a:p>
          </p:txBody>
        </p:sp>
        <p:sp>
          <p:nvSpPr>
            <p:cNvPr id="36" name="Shape 331"/>
            <p:cNvSpPr/>
            <p:nvPr/>
          </p:nvSpPr>
          <p:spPr>
            <a:xfrm flipH="1">
              <a:off x="6378875" y="0"/>
              <a:ext cx="1058795" cy="10846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398" y="0"/>
                  </a:lnTo>
                  <a:lnTo>
                    <a:pt x="21600" y="0"/>
                  </a:lnTo>
                  <a:lnTo>
                    <a:pt x="2202" y="21600"/>
                  </a:lnTo>
                  <a:close/>
                </a:path>
              </a:pathLst>
            </a:custGeom>
            <a:solidFill>
              <a:srgbClr val="FFFFFF"/>
            </a:solidFill>
            <a:ln w="12700" cap="flat">
              <a:noFill/>
              <a:miter lim="400000"/>
            </a:ln>
            <a:effectLst/>
          </p:spPr>
          <p:txBody>
            <a:bodyPr wrap="square" lIns="64294" tIns="64294" rIns="64294" bIns="64294" numCol="1" anchor="ctr">
              <a:noAutofit/>
            </a:bodyPr>
            <a:lstStyle/>
            <a:p>
              <a:pPr defTabSz="1285875">
                <a:defRPr sz="5000" b="0">
                  <a:solidFill>
                    <a:srgbClr val="FFFFFF"/>
                  </a:solidFill>
                  <a:latin typeface="Calibri"/>
                  <a:ea typeface="Calibri"/>
                  <a:cs typeface="Calibri"/>
                  <a:sym typeface="Calibri"/>
                </a:defRPr>
              </a:pPr>
              <a:endParaRPr sz="2500"/>
            </a:p>
          </p:txBody>
        </p:sp>
      </p:grpSp>
      <p:sp>
        <p:nvSpPr>
          <p:cNvPr id="38" name="Rectangle 10"/>
          <p:cNvSpPr txBox="1"/>
          <p:nvPr/>
        </p:nvSpPr>
        <p:spPr>
          <a:xfrm>
            <a:off x="984548" y="546105"/>
            <a:ext cx="3968452" cy="39877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Roller Coaster Animation</a:t>
            </a:r>
          </a:p>
        </p:txBody>
      </p:sp>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96580" y="1066800"/>
            <a:ext cx="5657640" cy="4005013"/>
          </a:xfrm>
          <a:prstGeom prst="rect">
            <a:avLst/>
          </a:prstGeom>
        </p:spPr>
      </p:pic>
      <p:graphicFrame>
        <p:nvGraphicFramePr>
          <p:cNvPr id="6" name="Object 5">
            <a:extLst>
              <a:ext uri="{FF2B5EF4-FFF2-40B4-BE49-F238E27FC236}">
                <a16:creationId xmlns:a16="http://schemas.microsoft.com/office/drawing/2014/main" id="{591D8495-C126-DCD2-D38B-178AE13332FD}"/>
              </a:ext>
            </a:extLst>
          </p:cNvPr>
          <p:cNvGraphicFramePr>
            <a:graphicFrameLocks noChangeAspect="1"/>
          </p:cNvGraphicFramePr>
          <p:nvPr>
            <p:extLst>
              <p:ext uri="{D42A27DB-BD31-4B8C-83A1-F6EECF244321}">
                <p14:modId xmlns:p14="http://schemas.microsoft.com/office/powerpoint/2010/main" val="3486049758"/>
              </p:ext>
            </p:extLst>
          </p:nvPr>
        </p:nvGraphicFramePr>
        <p:xfrm>
          <a:off x="6800310" y="1094468"/>
          <a:ext cx="5307652" cy="5031744"/>
        </p:xfrm>
        <a:graphic>
          <a:graphicData uri="http://schemas.openxmlformats.org/presentationml/2006/ole">
            <mc:AlternateContent xmlns:mc="http://schemas.openxmlformats.org/markup-compatibility/2006">
              <mc:Choice xmlns:v="urn:schemas-microsoft-com:vml" Requires="v">
                <p:oleObj r:id="rId8" imgW="7085520" imgH="6717240" progId="">
                  <p:embed/>
                </p:oleObj>
              </mc:Choice>
              <mc:Fallback>
                <p:oleObj r:id="rId8" imgW="7085520" imgH="6717240" progId="">
                  <p:embed/>
                  <p:pic>
                    <p:nvPicPr>
                      <p:cNvPr id="0" name=""/>
                      <p:cNvPicPr/>
                      <p:nvPr/>
                    </p:nvPicPr>
                    <p:blipFill>
                      <a:blip r:embed="rId9"/>
                      <a:stretch>
                        <a:fillRect/>
                      </a:stretch>
                    </p:blipFill>
                    <p:spPr>
                      <a:xfrm>
                        <a:off x="6800310" y="1094468"/>
                        <a:ext cx="5307652" cy="5031744"/>
                      </a:xfrm>
                      <a:prstGeom prst="rect">
                        <a:avLst/>
                      </a:prstGeom>
                    </p:spPr>
                  </p:pic>
                </p:oleObj>
              </mc:Fallback>
            </mc:AlternateContent>
          </a:graphicData>
        </a:graphic>
      </p:graphicFrame>
      <p:pic>
        <p:nvPicPr>
          <p:cNvPr id="13" name="Image" descr="Image"/>
          <p:cNvPicPr>
            <a:picLocks noChangeAspect="1"/>
          </p:cNvPicPr>
          <p:nvPr/>
        </p:nvPicPr>
        <p:blipFill>
          <a:blip r:embed="rId10"/>
          <a:stretch>
            <a:fillRect/>
          </a:stretch>
        </p:blipFill>
        <p:spPr>
          <a:xfrm>
            <a:off x="1295400" y="1066800"/>
            <a:ext cx="9976220" cy="5086776"/>
          </a:xfrm>
          <a:prstGeom prst="rect">
            <a:avLst/>
          </a:prstGeom>
          <a:ln w="63500">
            <a:solidFill>
              <a:srgbClr val="FFFFFF"/>
            </a:solidFill>
            <a:miter lim="400000"/>
          </a:ln>
        </p:spPr>
      </p:pic>
      <p:sp>
        <p:nvSpPr>
          <p:cNvPr id="3" name="TextBox 2">
            <a:extLst>
              <a:ext uri="{FF2B5EF4-FFF2-40B4-BE49-F238E27FC236}">
                <a16:creationId xmlns:a16="http://schemas.microsoft.com/office/drawing/2014/main" id="{74500542-20E4-65C2-8600-DF85835F642E}"/>
              </a:ext>
            </a:extLst>
          </p:cNvPr>
          <p:cNvSpPr txBox="1"/>
          <p:nvPr/>
        </p:nvSpPr>
        <p:spPr>
          <a:xfrm>
            <a:off x="851770" y="6324600"/>
            <a:ext cx="11340230" cy="461665"/>
          </a:xfrm>
          <a:prstGeom prst="rect">
            <a:avLst/>
          </a:prstGeom>
          <a:noFill/>
          <a:effectLst>
            <a:outerShdw blurRad="25400" dist="25400" dir="2700000" algn="tl" rotWithShape="0">
              <a:prstClr val="black">
                <a:alpha val="60000"/>
              </a:prstClr>
            </a:outerShdw>
          </a:effectLst>
        </p:spPr>
        <p:txBody>
          <a:bodyPr wrap="square" numCol="1" spcCol="685800" rtlCol="0">
            <a:spAutoFit/>
          </a:bodyPr>
          <a:lstStyle>
            <a:defPPr>
              <a:defRPr lang="en-US"/>
            </a:defPPr>
            <a:lvl1pPr>
              <a:spcBef>
                <a:spcPts val="200"/>
              </a:spcBef>
              <a:defRPr sz="2000">
                <a:solidFill>
                  <a:schemeClr val="bg1"/>
                </a:solidFill>
                <a:latin typeface="Gotham"/>
                <a:cs typeface="Arial" panose="020B0604020202020204" pitchFamily="34" charset="0"/>
              </a:defRPr>
            </a:lvl1pPr>
          </a:lstStyle>
          <a:p>
            <a:pPr algn="ctr"/>
            <a:r>
              <a:rPr lang="en-US" sz="2400" b="1" dirty="0">
                <a:solidFill>
                  <a:schemeClr val="tx1"/>
                </a:solidFill>
              </a:rPr>
              <a:t>… as well as digital twins to analyze the ride system performance.</a:t>
            </a:r>
          </a:p>
        </p:txBody>
      </p:sp>
      <p:sp>
        <p:nvSpPr>
          <p:cNvPr id="7" name="Rectangle 10">
            <a:extLst>
              <a:ext uri="{FF2B5EF4-FFF2-40B4-BE49-F238E27FC236}">
                <a16:creationId xmlns:a16="http://schemas.microsoft.com/office/drawing/2014/main" id="{1EB4FFA2-101B-34E7-F084-E8B179BFC1E1}"/>
              </a:ext>
            </a:extLst>
          </p:cNvPr>
          <p:cNvSpPr txBox="1"/>
          <p:nvPr/>
        </p:nvSpPr>
        <p:spPr>
          <a:xfrm>
            <a:off x="1600200" y="1524000"/>
            <a:ext cx="3968452" cy="39877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chorCtr="0">
            <a:noAutofit/>
          </a:bodyPr>
          <a:lstStyle>
            <a:defPPr>
              <a:defRPr lang="en-US"/>
            </a:defPPr>
            <a:lvl1pPr>
              <a:spcBef>
                <a:spcPct val="0"/>
              </a:spcBef>
              <a:buNone/>
              <a:defRPr sz="2800" b="0" cap="small"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dirty="0"/>
              <a:t>FOD Trajectory Study</a:t>
            </a:r>
          </a:p>
        </p:txBody>
      </p:sp>
    </p:spTree>
    <p:custDataLst>
      <p:tags r:id="rId1"/>
    </p:custDataLst>
    <p:extLst>
      <p:ext uri="{BB962C8B-B14F-4D97-AF65-F5344CB8AC3E}">
        <p14:creationId xmlns:p14="http://schemas.microsoft.com/office/powerpoint/2010/main" val="2096964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mediacall" presetSubtype="0" fill="hold" nodeType="withEffect">
                                  <p:stCondLst>
                                    <p:cond delay="0"/>
                                  </p:stCondLst>
                                  <p:childTnLst>
                                    <p:cmd type="call" cmd="playFrom(0.0)">
                                      <p:cBhvr>
                                        <p:cTn id="14" dur="32933" fill="hold"/>
                                        <p:tgtEl>
                                          <p:spTgt spid="5"/>
                                        </p:tgtEl>
                                      </p:cBhvr>
                                    </p:cmd>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md type="call" cmd="stop">
                                      <p:cBhvr>
                                        <p:cTn id="26" dur="1">
                                          <p:stCondLst>
                                            <p:cond delay="499"/>
                                          </p:stCondLst>
                                        </p:cTn>
                                        <p:tgtEl>
                                          <p:spTgt spid="5"/>
                                        </p:tgtEl>
                                      </p:cBhvr>
                                    </p:cmd>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3"/>
            </p:par>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video>
              <p:cMediaNode vol="80000" mute="1">
                <p:cTn id="39" repeatCount="indefinite" fill="hold" display="0">
                  <p:stCondLst>
                    <p:cond delay="indefinite"/>
                  </p:stCondLst>
                </p:cTn>
                <p:tgtEl>
                  <p:spTgt spid="5"/>
                </p:tgtEl>
              </p:cMediaNode>
            </p:video>
          </p:childTnLst>
        </p:cTn>
      </p:par>
    </p:tnLst>
    <p:bldLst>
      <p:bldP spid="3" grpId="0"/>
      <p:bldP spid="7" grpId="0"/>
    </p:bldLst>
  </p:timing>
  <p:extLst>
    <p:ext uri="{E180D4A7-C9FB-4DFB-919C-405C955672EB}">
      <p14:showEvtLst xmlns:p14="http://schemas.microsoft.com/office/powerpoint/2010/main">
        <p14:playEvt time="9689" objId="4"/>
        <p14:playEvt time="42759" objId="4"/>
        <p14:stopEvt time="45955"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4.xml><?xml version="1.0" encoding="utf-8"?>
<p:tagLst xmlns:a="http://schemas.openxmlformats.org/drawingml/2006/main" xmlns:r="http://schemas.openxmlformats.org/officeDocument/2006/relationships" xmlns:p="http://schemas.openxmlformats.org/presentationml/2006/main">
  <p:tag name="TIMING" val="|1.8|7.4|11.6"/>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9.6"/>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0</TotalTime>
  <Words>3505</Words>
  <Application>Microsoft Office PowerPoint</Application>
  <PresentationFormat>Widescreen</PresentationFormat>
  <Paragraphs>332</Paragraphs>
  <Slides>28</Slides>
  <Notes>27</Notes>
  <HiddenSlides>0</HiddenSlides>
  <MMClips>17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33" baseType="lpstr">
      <vt:lpstr>Arial</vt:lpstr>
      <vt:lpstr>Calibri</vt:lpstr>
      <vt:lpstr>Georgia</vt:lpstr>
      <vt:lpstr>Gotham</vt:lpstr>
      <vt:lpstr>Training</vt:lpstr>
      <vt:lpstr>Kyle Simmons:  Project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Swept Path Analysis Tool</dc:title>
  <dc:subject>Demonstration of Swept Path Modeling algorithm</dc:subject>
  <dc:creator/>
  <cp:keywords>SPA, Swept Path Model, Snake Tool</cp:keywords>
  <dc:description>Demonstration of procedural modeling of 4D Space claim tool, aka Swept Path Modeling, or "Snake"</dc:description>
  <cp:lastModifiedBy/>
  <cp:revision>1</cp:revision>
  <dcterms:created xsi:type="dcterms:W3CDTF">2016-07-07T17:20:02Z</dcterms:created>
  <dcterms:modified xsi:type="dcterms:W3CDTF">2023-03-14T14:18:12Z</dcterms:modified>
  <cp:category>Custom tool development</cp:category>
</cp:coreProperties>
</file>